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32" r:id="rId34"/>
    <p:sldId id="334" r:id="rId35"/>
    <p:sldId id="335" r:id="rId36"/>
    <p:sldId id="327" r:id="rId37"/>
    <p:sldId id="328" r:id="rId38"/>
    <p:sldId id="329" r:id="rId39"/>
    <p:sldId id="330" r:id="rId40"/>
    <p:sldId id="331" r:id="rId41"/>
    <p:sldId id="333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16" r:id="rId53"/>
    <p:sldId id="321" r:id="rId54"/>
    <p:sldId id="314" r:id="rId55"/>
    <p:sldId id="322" r:id="rId56"/>
    <p:sldId id="326" r:id="rId57"/>
    <p:sldId id="259" r:id="rId5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705"/>
  </p:normalViewPr>
  <p:slideViewPr>
    <p:cSldViewPr snapToGrid="0" snapToObjects="1">
      <p:cViewPr varScale="1">
        <p:scale>
          <a:sx n="114" d="100"/>
          <a:sy n="114" d="100"/>
        </p:scale>
        <p:origin x="43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06"/>
            <a:ext cx="6858000" cy="1791198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279"/>
            <a:ext cx="6858000" cy="1242167"/>
          </a:xfrm>
        </p:spPr>
        <p:txBody>
          <a:bodyPr/>
          <a:lstStyle>
            <a:lvl1pPr marL="0" indent="0" algn="ctr">
              <a:buNone/>
              <a:defRPr sz="1620"/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2295" indent="0" algn="ctr">
              <a:buNone/>
              <a:defRPr sz="1080"/>
            </a:lvl7pPr>
            <a:lvl8pPr marL="2160905" indent="0" algn="ctr">
              <a:buNone/>
              <a:defRPr sz="1080"/>
            </a:lvl8pPr>
            <a:lvl9pPr marL="2469515" indent="0" algn="ctr">
              <a:buNone/>
              <a:defRPr sz="10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0"/>
            <a:ext cx="1971675" cy="436009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0"/>
            <a:ext cx="5800725" cy="4360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6433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660"/>
            <a:ext cx="7886700" cy="2140147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054"/>
            <a:ext cx="7886700" cy="1125453"/>
          </a:xfrm>
        </p:spPr>
        <p:txBody>
          <a:bodyPr/>
          <a:lstStyle>
            <a:lvl1pPr marL="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1pPr>
            <a:lvl2pPr marL="30861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220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83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4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305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229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951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599"/>
            <a:ext cx="3886200" cy="326441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0"/>
            <a:ext cx="7886700" cy="99444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23"/>
            <a:ext cx="3868340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29"/>
            <a:ext cx="3868340" cy="27642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23"/>
            <a:ext cx="3887391" cy="618105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2295" indent="0">
              <a:buNone/>
              <a:defRPr sz="1080" b="1"/>
            </a:lvl7pPr>
            <a:lvl8pPr marL="2160905" indent="0">
              <a:buNone/>
              <a:defRPr sz="1080" b="1"/>
            </a:lvl8pPr>
            <a:lvl9pPr marL="2469515" indent="0">
              <a:buNone/>
              <a:defRPr sz="10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29"/>
            <a:ext cx="3887391" cy="27642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75"/>
            <a:ext cx="4629150" cy="3656234"/>
          </a:xfrm>
        </p:spPr>
        <p:txBody>
          <a:bodyPr/>
          <a:lstStyle>
            <a:lvl1pPr>
              <a:defRPr sz="2160"/>
            </a:lvl1pPr>
            <a:lvl2pPr>
              <a:defRPr sz="1890"/>
            </a:lvl2pPr>
            <a:lvl3pPr>
              <a:defRPr sz="162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95"/>
            <a:ext cx="2949178" cy="1200484"/>
          </a:xfrm>
        </p:spPr>
        <p:txBody>
          <a:bodyPr anchor="b"/>
          <a:lstStyle>
            <a:lvl1pPr>
              <a:defRPr sz="21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775"/>
            <a:ext cx="4629150" cy="3656234"/>
          </a:xfrm>
        </p:spPr>
        <p:txBody>
          <a:bodyPr anchor="t"/>
          <a:lstStyle>
            <a:lvl1pPr marL="0" indent="0">
              <a:buNone/>
              <a:defRPr sz="2160"/>
            </a:lvl1pPr>
            <a:lvl2pPr marL="308610" indent="0">
              <a:buNone/>
              <a:defRPr sz="1890"/>
            </a:lvl2pPr>
            <a:lvl3pPr marL="617220" indent="0">
              <a:buNone/>
              <a:defRPr sz="1620"/>
            </a:lvl3pPr>
            <a:lvl4pPr marL="925830" indent="0">
              <a:buNone/>
              <a:defRPr sz="1350"/>
            </a:lvl4pPr>
            <a:lvl5pPr marL="1234440" indent="0">
              <a:buNone/>
              <a:defRPr sz="1350"/>
            </a:lvl5pPr>
            <a:lvl6pPr marL="1543050" indent="0">
              <a:buNone/>
              <a:defRPr sz="1350"/>
            </a:lvl6pPr>
            <a:lvl7pPr marL="1852295" indent="0">
              <a:buNone/>
              <a:defRPr sz="1350"/>
            </a:lvl7pPr>
            <a:lvl8pPr marL="2160905" indent="0">
              <a:buNone/>
              <a:defRPr sz="1350"/>
            </a:lvl8pPr>
            <a:lvl9pPr marL="2469515" indent="0">
              <a:buNone/>
              <a:defRPr sz="135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479"/>
            <a:ext cx="2949178" cy="2859485"/>
          </a:xfrm>
        </p:spPr>
        <p:txBody>
          <a:bodyPr/>
          <a:lstStyle>
            <a:lvl1pPr marL="0" indent="0">
              <a:buNone/>
              <a:defRPr sz="1080"/>
            </a:lvl1pPr>
            <a:lvl2pPr marL="308610" indent="0">
              <a:buNone/>
              <a:defRPr sz="945"/>
            </a:lvl2pPr>
            <a:lvl3pPr marL="617220" indent="0">
              <a:buNone/>
              <a:defRPr sz="810"/>
            </a:lvl3pPr>
            <a:lvl4pPr marL="925830" indent="0">
              <a:buNone/>
              <a:defRPr sz="675"/>
            </a:lvl4pPr>
            <a:lvl5pPr marL="1234440" indent="0">
              <a:buNone/>
              <a:defRPr sz="675"/>
            </a:lvl5pPr>
            <a:lvl6pPr marL="1543050" indent="0">
              <a:buNone/>
              <a:defRPr sz="675"/>
            </a:lvl6pPr>
            <a:lvl7pPr marL="1852295" indent="0">
              <a:buNone/>
              <a:defRPr sz="675"/>
            </a:lvl7pPr>
            <a:lvl8pPr marL="2160905" indent="0">
              <a:buNone/>
              <a:defRPr sz="675"/>
            </a:lvl8pPr>
            <a:lvl9pPr marL="246951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0"/>
            <a:ext cx="7886700" cy="994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99"/>
            <a:ext cx="7886700" cy="326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6FDCD-927C-384A-AB64-1BEDB5D14A5D}" type="datetimeFigureOut">
              <a:rPr kumimoji="1" lang="zh-CN" altLang="en-US" smtClean="0"/>
              <a:t>2018/5/22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588"/>
            <a:ext cx="30861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588"/>
            <a:ext cx="2057400" cy="273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7D3A6-8FA4-F94D-9A47-0720A769C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17220" rtl="0" eaLnBrk="1" latinLnBrk="0" hangingPunct="1">
        <a:lnSpc>
          <a:spcPct val="90000"/>
        </a:lnSpc>
        <a:spcBef>
          <a:spcPct val="0"/>
        </a:spcBef>
        <a:buNone/>
        <a:defRPr sz="2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305" indent="-154305" algn="l" defTabSz="617220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91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74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7355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660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521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3820" indent="-154305" algn="l" defTabSz="617220" rtl="0" eaLnBrk="1" latinLnBrk="0" hangingPunct="1">
        <a:lnSpc>
          <a:spcPct val="90000"/>
        </a:lnSpc>
        <a:spcBef>
          <a:spcPct val="68000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229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90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9515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区块链与</a:t>
            </a:r>
            <a:r>
              <a:rPr lang="en-US" altLang="zh-CN" dirty="0"/>
              <a:t>Go</a:t>
            </a:r>
            <a:r>
              <a:rPr lang="zh-CN" altLang="en-US" dirty="0"/>
              <a:t>语言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传智播客博学谷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2532544" y="2385060"/>
            <a:ext cx="4115227" cy="34624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sz="1650"/>
              <a:t>“去中心化” 解决了“信息公正” 的安全问题。</a:t>
            </a:r>
          </a:p>
        </p:txBody>
      </p:sp>
    </p:spTree>
    <p:extLst>
      <p:ext uri="{BB962C8B-B14F-4D97-AF65-F5344CB8AC3E}">
        <p14:creationId xmlns:p14="http://schemas.microsoft.com/office/powerpoint/2010/main" val="30599242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761422" y="620077"/>
            <a:ext cx="123783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实际应用场合，银行</a:t>
            </a:r>
          </a:p>
        </p:txBody>
      </p:sp>
      <p:pic>
        <p:nvPicPr>
          <p:cNvPr id="1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058" y="30575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225" y="3062288"/>
            <a:ext cx="1238250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 flipV="1">
            <a:off x="2571749" y="2073524"/>
            <a:ext cx="837317" cy="8373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59" name="Shape 159"/>
          <p:cNvSpPr/>
          <p:nvPr/>
        </p:nvSpPr>
        <p:spPr>
          <a:xfrm>
            <a:off x="1747363" y="2418397"/>
            <a:ext cx="152477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小One向小露转账100元。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1422" y="1066968"/>
            <a:ext cx="1621156" cy="15390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5565904" y="2025760"/>
            <a:ext cx="610145" cy="8965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62" name="Shape 162"/>
          <p:cNvSpPr/>
          <p:nvPr/>
        </p:nvSpPr>
        <p:spPr>
          <a:xfrm>
            <a:off x="5218273" y="2342197"/>
            <a:ext cx="152477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小One向小露转账100元。</a:t>
            </a:r>
          </a:p>
        </p:txBody>
      </p:sp>
      <p:sp>
        <p:nvSpPr>
          <p:cNvPr id="163" name="Shape 163"/>
          <p:cNvSpPr/>
          <p:nvPr/>
        </p:nvSpPr>
        <p:spPr>
          <a:xfrm>
            <a:off x="4018597" y="2418397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中心化的银行</a:t>
            </a:r>
          </a:p>
        </p:txBody>
      </p:sp>
      <p:sp>
        <p:nvSpPr>
          <p:cNvPr id="164" name="Shape 164"/>
          <p:cNvSpPr/>
          <p:nvPr/>
        </p:nvSpPr>
        <p:spPr>
          <a:xfrm>
            <a:off x="2904172" y="4435725"/>
            <a:ext cx="2536270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一旦银行倒闭，所有的交易公正信息将消失</a:t>
            </a:r>
          </a:p>
        </p:txBody>
      </p:sp>
    </p:spTree>
    <p:extLst>
      <p:ext uri="{BB962C8B-B14F-4D97-AF65-F5344CB8AC3E}">
        <p14:creationId xmlns:p14="http://schemas.microsoft.com/office/powerpoint/2010/main" val="8947989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438" y="3095625"/>
            <a:ext cx="1304925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6435" y="3100388"/>
            <a:ext cx="1238251" cy="1228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9775" y="838200"/>
            <a:ext cx="1238250" cy="118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3097" y="809625"/>
            <a:ext cx="1304926" cy="123825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3512821" y="3492817"/>
            <a:ext cx="152477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小One向小露转账100元。</a:t>
            </a:r>
          </a:p>
        </p:txBody>
      </p:sp>
      <p:sp>
        <p:nvSpPr>
          <p:cNvPr id="171" name="Shape 171"/>
          <p:cNvSpPr/>
          <p:nvPr/>
        </p:nvSpPr>
        <p:spPr>
          <a:xfrm>
            <a:off x="3585209" y="3886200"/>
            <a:ext cx="1877379" cy="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72" name="Shape 172"/>
          <p:cNvSpPr/>
          <p:nvPr/>
        </p:nvSpPr>
        <p:spPr>
          <a:xfrm flipV="1">
            <a:off x="2625387" y="2096371"/>
            <a:ext cx="1" cy="95075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73" name="Shape 173"/>
          <p:cNvSpPr/>
          <p:nvPr/>
        </p:nvSpPr>
        <p:spPr>
          <a:xfrm flipV="1">
            <a:off x="3429297" y="2090708"/>
            <a:ext cx="2193213" cy="95642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74" name="Shape 174"/>
          <p:cNvSpPr/>
          <p:nvPr/>
        </p:nvSpPr>
        <p:spPr>
          <a:xfrm>
            <a:off x="3995738" y="2330767"/>
            <a:ext cx="32893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告知</a:t>
            </a:r>
          </a:p>
        </p:txBody>
      </p:sp>
      <p:sp>
        <p:nvSpPr>
          <p:cNvPr id="175" name="Shape 175"/>
          <p:cNvSpPr/>
          <p:nvPr/>
        </p:nvSpPr>
        <p:spPr>
          <a:xfrm>
            <a:off x="2025967" y="2330767"/>
            <a:ext cx="32893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告知</a:t>
            </a:r>
          </a:p>
        </p:txBody>
      </p:sp>
      <p:sp>
        <p:nvSpPr>
          <p:cNvPr id="176" name="Shape 176"/>
          <p:cNvSpPr/>
          <p:nvPr/>
        </p:nvSpPr>
        <p:spPr>
          <a:xfrm>
            <a:off x="2466023" y="4450965"/>
            <a:ext cx="3185485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除非所有人都同一时刻死亡，否则公正信息永远存在。</a:t>
            </a:r>
          </a:p>
        </p:txBody>
      </p:sp>
      <p:sp>
        <p:nvSpPr>
          <p:cNvPr id="177" name="Shape 177"/>
          <p:cNvSpPr/>
          <p:nvPr/>
        </p:nvSpPr>
        <p:spPr>
          <a:xfrm>
            <a:off x="3589972" y="620077"/>
            <a:ext cx="149752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实际应用场合，去中心化</a:t>
            </a:r>
          </a:p>
        </p:txBody>
      </p:sp>
    </p:spTree>
    <p:extLst>
      <p:ext uri="{BB962C8B-B14F-4D97-AF65-F5344CB8AC3E}">
        <p14:creationId xmlns:p14="http://schemas.microsoft.com/office/powerpoint/2010/main" val="18875881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1363431" y="2242184"/>
            <a:ext cx="6417139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去中心化，又和区块链有啥关系？</a:t>
            </a:r>
          </a:p>
        </p:txBody>
      </p:sp>
    </p:spTree>
    <p:extLst>
      <p:ext uri="{BB962C8B-B14F-4D97-AF65-F5344CB8AC3E}">
        <p14:creationId xmlns:p14="http://schemas.microsoft.com/office/powerpoint/2010/main" val="17771208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626869" y="579120"/>
            <a:ext cx="5890262" cy="20802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2357" y="743948"/>
            <a:ext cx="1747110" cy="1750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2148235" y="212883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情场老油条</a:t>
            </a:r>
          </a:p>
        </p:txBody>
      </p:sp>
      <p:sp>
        <p:nvSpPr>
          <p:cNvPr id="184" name="Shape 184"/>
          <p:cNvSpPr/>
          <p:nvPr/>
        </p:nvSpPr>
        <p:spPr>
          <a:xfrm>
            <a:off x="5857513" y="212883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无情的山治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2099" y="1133457"/>
            <a:ext cx="1726184" cy="97158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0800000">
            <a:off x="3575524" y="1143000"/>
            <a:ext cx="1632879" cy="9525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87" name="Shape 187"/>
          <p:cNvSpPr/>
          <p:nvPr/>
        </p:nvSpPr>
        <p:spPr>
          <a:xfrm>
            <a:off x="3752835" y="1465897"/>
            <a:ext cx="108715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“我爱你一生一世”</a:t>
            </a:r>
          </a:p>
        </p:txBody>
      </p:sp>
      <p:sp>
        <p:nvSpPr>
          <p:cNvPr id="188" name="Shape 188"/>
          <p:cNvSpPr/>
          <p:nvPr/>
        </p:nvSpPr>
        <p:spPr>
          <a:xfrm>
            <a:off x="3565999" y="2152173"/>
            <a:ext cx="133722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2018年3月8日 下午5点</a:t>
            </a:r>
          </a:p>
        </p:txBody>
      </p:sp>
      <p:sp>
        <p:nvSpPr>
          <p:cNvPr id="189" name="Shape 189"/>
          <p:cNvSpPr/>
          <p:nvPr/>
        </p:nvSpPr>
        <p:spPr>
          <a:xfrm>
            <a:off x="3995723" y="629602"/>
            <a:ext cx="588621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一个区块</a:t>
            </a:r>
          </a:p>
        </p:txBody>
      </p:sp>
      <p:sp>
        <p:nvSpPr>
          <p:cNvPr id="190" name="Shape 190"/>
          <p:cNvSpPr/>
          <p:nvPr/>
        </p:nvSpPr>
        <p:spPr>
          <a:xfrm rot="19440000">
            <a:off x="1673252" y="864591"/>
            <a:ext cx="848307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信息得到公正</a:t>
            </a:r>
          </a:p>
        </p:txBody>
      </p:sp>
      <p:sp>
        <p:nvSpPr>
          <p:cNvPr id="191" name="Shape 191"/>
          <p:cNvSpPr/>
          <p:nvPr/>
        </p:nvSpPr>
        <p:spPr>
          <a:xfrm>
            <a:off x="1577053" y="2754630"/>
            <a:ext cx="5890262" cy="20802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92" name="Shape 192"/>
          <p:cNvSpPr/>
          <p:nvPr/>
        </p:nvSpPr>
        <p:spPr>
          <a:xfrm>
            <a:off x="6064872" y="4304347"/>
            <a:ext cx="32893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路飞</a:t>
            </a:r>
          </a:p>
        </p:txBody>
      </p:sp>
      <p:sp>
        <p:nvSpPr>
          <p:cNvPr id="193" name="Shape 193"/>
          <p:cNvSpPr/>
          <p:nvPr/>
        </p:nvSpPr>
        <p:spPr>
          <a:xfrm rot="10800000">
            <a:off x="3091666" y="3318510"/>
            <a:ext cx="2467727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94" name="Shape 194"/>
          <p:cNvSpPr/>
          <p:nvPr/>
        </p:nvSpPr>
        <p:spPr>
          <a:xfrm>
            <a:off x="3098758" y="3641407"/>
            <a:ext cx="186621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“你要打赢我，我就不当海贼王”</a:t>
            </a:r>
          </a:p>
        </p:txBody>
      </p:sp>
      <p:sp>
        <p:nvSpPr>
          <p:cNvPr id="195" name="Shape 195"/>
          <p:cNvSpPr/>
          <p:nvPr/>
        </p:nvSpPr>
        <p:spPr>
          <a:xfrm>
            <a:off x="3516183" y="4304347"/>
            <a:ext cx="140294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2018年3月10日 上午8点</a:t>
            </a:r>
          </a:p>
        </p:txBody>
      </p:sp>
      <p:sp>
        <p:nvSpPr>
          <p:cNvPr id="196" name="Shape 196"/>
          <p:cNvSpPr/>
          <p:nvPr/>
        </p:nvSpPr>
        <p:spPr>
          <a:xfrm>
            <a:off x="3945907" y="2795588"/>
            <a:ext cx="588621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一个区块</a:t>
            </a: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6153" y="3201486"/>
            <a:ext cx="1458077" cy="1035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4979" y="2907044"/>
            <a:ext cx="1110388" cy="147959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 rot="19440000">
            <a:off x="1623435" y="3040101"/>
            <a:ext cx="848307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信息得到公正</a:t>
            </a:r>
          </a:p>
        </p:txBody>
      </p:sp>
      <p:sp>
        <p:nvSpPr>
          <p:cNvPr id="200" name="Shape 200"/>
          <p:cNvSpPr/>
          <p:nvPr/>
        </p:nvSpPr>
        <p:spPr>
          <a:xfrm>
            <a:off x="2199670" y="430434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黑胡子</a:t>
            </a:r>
          </a:p>
        </p:txBody>
      </p:sp>
    </p:spTree>
    <p:extLst>
      <p:ext uri="{BB962C8B-B14F-4D97-AF65-F5344CB8AC3E}">
        <p14:creationId xmlns:p14="http://schemas.microsoft.com/office/powerpoint/2010/main" val="20631947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575894" y="594360"/>
            <a:ext cx="5687637" cy="2107973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13"/>
          </a:p>
        </p:txBody>
      </p:sp>
      <p:sp>
        <p:nvSpPr>
          <p:cNvPr id="203" name="Shape 203"/>
          <p:cNvSpPr/>
          <p:nvPr/>
        </p:nvSpPr>
        <p:spPr>
          <a:xfrm>
            <a:off x="1916430" y="1229678"/>
            <a:ext cx="952501" cy="9525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区块</a:t>
            </a:r>
          </a:p>
          <a:p>
            <a:r>
              <a:rPr sz="1013"/>
              <a:t>公正事件1</a:t>
            </a:r>
          </a:p>
        </p:txBody>
      </p:sp>
      <p:sp>
        <p:nvSpPr>
          <p:cNvPr id="204" name="Shape 204"/>
          <p:cNvSpPr/>
          <p:nvPr/>
        </p:nvSpPr>
        <p:spPr>
          <a:xfrm>
            <a:off x="4010978" y="234981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时间轴</a:t>
            </a:r>
          </a:p>
        </p:txBody>
      </p:sp>
      <p:sp>
        <p:nvSpPr>
          <p:cNvPr id="205" name="Shape 205"/>
          <p:cNvSpPr/>
          <p:nvPr/>
        </p:nvSpPr>
        <p:spPr>
          <a:xfrm>
            <a:off x="1916429" y="2339340"/>
            <a:ext cx="517398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06" name="Shape 206"/>
          <p:cNvSpPr/>
          <p:nvPr/>
        </p:nvSpPr>
        <p:spPr>
          <a:xfrm>
            <a:off x="2971800" y="1229678"/>
            <a:ext cx="952500" cy="9525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公正事件2</a:t>
            </a:r>
          </a:p>
        </p:txBody>
      </p:sp>
      <p:sp>
        <p:nvSpPr>
          <p:cNvPr id="207" name="Shape 207"/>
          <p:cNvSpPr/>
          <p:nvPr/>
        </p:nvSpPr>
        <p:spPr>
          <a:xfrm>
            <a:off x="4027170" y="1229678"/>
            <a:ext cx="952501" cy="952501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公正事件3</a:t>
            </a:r>
          </a:p>
        </p:txBody>
      </p:sp>
      <p:sp>
        <p:nvSpPr>
          <p:cNvPr id="208" name="Shape 208"/>
          <p:cNvSpPr/>
          <p:nvPr/>
        </p:nvSpPr>
        <p:spPr>
          <a:xfrm>
            <a:off x="5070634" y="1229678"/>
            <a:ext cx="952501" cy="952501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公正事件4</a:t>
            </a:r>
          </a:p>
        </p:txBody>
      </p:sp>
      <p:sp>
        <p:nvSpPr>
          <p:cNvPr id="209" name="Shape 209"/>
          <p:cNvSpPr/>
          <p:nvPr/>
        </p:nvSpPr>
        <p:spPr>
          <a:xfrm>
            <a:off x="6470243" y="1980753"/>
            <a:ext cx="849092" cy="2249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2" h="21600" extrusionOk="0">
                <a:moveTo>
                  <a:pt x="0" y="0"/>
                </a:moveTo>
                <a:cubicBezTo>
                  <a:pt x="6025" y="3391"/>
                  <a:pt x="4281" y="1433"/>
                  <a:pt x="18074" y="10174"/>
                </a:cubicBezTo>
                <a:cubicBezTo>
                  <a:pt x="21600" y="12819"/>
                  <a:pt x="21071" y="16035"/>
                  <a:pt x="16709" y="18472"/>
                </a:cubicBezTo>
                <a:cubicBezTo>
                  <a:pt x="13684" y="20162"/>
                  <a:pt x="9077" y="21290"/>
                  <a:pt x="3938" y="21600"/>
                </a:cubicBezTo>
              </a:path>
            </a:pathLst>
          </a:custGeom>
          <a:ln w="25400">
            <a:solidFill>
              <a:schemeClr val="accent1"/>
            </a:solidFill>
            <a:tailEnd type="stealt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10" name="Shape 210"/>
          <p:cNvSpPr/>
          <p:nvPr/>
        </p:nvSpPr>
        <p:spPr>
          <a:xfrm>
            <a:off x="5902643" y="407955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342" y="2872347"/>
            <a:ext cx="649606" cy="65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3233" y="3015872"/>
            <a:ext cx="646450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4697" y="3049905"/>
            <a:ext cx="512473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3477" y="2890398"/>
            <a:ext cx="512472" cy="682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0227" y="3497501"/>
            <a:ext cx="463835" cy="44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97216" y="3425559"/>
            <a:ext cx="592456" cy="5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67662" y="3436475"/>
            <a:ext cx="566543" cy="562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17034" y="3473158"/>
            <a:ext cx="512473" cy="48882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 flipV="1">
            <a:off x="2079781" y="2460217"/>
            <a:ext cx="457100" cy="45710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20" name="Shape 220"/>
          <p:cNvSpPr/>
          <p:nvPr/>
        </p:nvSpPr>
        <p:spPr>
          <a:xfrm flipH="1" flipV="1">
            <a:off x="2609384" y="2456056"/>
            <a:ext cx="177434" cy="4300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21" name="Shape 221"/>
          <p:cNvSpPr/>
          <p:nvPr/>
        </p:nvSpPr>
        <p:spPr>
          <a:xfrm flipH="1" flipV="1">
            <a:off x="2712088" y="2464932"/>
            <a:ext cx="860039" cy="4968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22" name="Shape 222"/>
          <p:cNvSpPr/>
          <p:nvPr/>
        </p:nvSpPr>
        <p:spPr>
          <a:xfrm flipH="1" flipV="1">
            <a:off x="2752399" y="2423197"/>
            <a:ext cx="1520963" cy="5046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23" name="Shape 223"/>
          <p:cNvSpPr/>
          <p:nvPr/>
        </p:nvSpPr>
        <p:spPr>
          <a:xfrm>
            <a:off x="2265998" y="4315778"/>
            <a:ext cx="2016897" cy="40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每个人都拥有所有被公正的区块，</a:t>
            </a:r>
          </a:p>
          <a:p>
            <a:r>
              <a:rPr sz="1013"/>
              <a:t>所以每个人手里都有一个区块链。</a:t>
            </a:r>
          </a:p>
        </p:txBody>
      </p:sp>
    </p:spTree>
    <p:extLst>
      <p:ext uri="{BB962C8B-B14F-4D97-AF65-F5344CB8AC3E}">
        <p14:creationId xmlns:p14="http://schemas.microsoft.com/office/powerpoint/2010/main" val="32695340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942" y="1127367"/>
            <a:ext cx="649606" cy="65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1453" y="1270892"/>
            <a:ext cx="646450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6357" y="1270892"/>
            <a:ext cx="512473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3316" y="1111385"/>
            <a:ext cx="512473" cy="682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8827" y="3486583"/>
            <a:ext cx="463835" cy="44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28450" y="3425559"/>
            <a:ext cx="592456" cy="5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19322" y="3425559"/>
            <a:ext cx="566542" cy="5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93316" y="3396958"/>
            <a:ext cx="512473" cy="48882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1970229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4" name="Shape 234"/>
          <p:cNvSpPr/>
          <p:nvPr/>
        </p:nvSpPr>
        <p:spPr>
          <a:xfrm>
            <a:off x="3514163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5" name="Shape 235"/>
          <p:cNvSpPr/>
          <p:nvPr/>
        </p:nvSpPr>
        <p:spPr>
          <a:xfrm>
            <a:off x="5192078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6" name="Shape 236"/>
          <p:cNvSpPr/>
          <p:nvPr/>
        </p:nvSpPr>
        <p:spPr>
          <a:xfrm>
            <a:off x="6639038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7" name="Shape 237"/>
          <p:cNvSpPr/>
          <p:nvPr/>
        </p:nvSpPr>
        <p:spPr>
          <a:xfrm>
            <a:off x="6639038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8" name="Shape 238"/>
          <p:cNvSpPr/>
          <p:nvPr/>
        </p:nvSpPr>
        <p:spPr>
          <a:xfrm>
            <a:off x="5192078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39" name="Shape 239"/>
          <p:cNvSpPr/>
          <p:nvPr/>
        </p:nvSpPr>
        <p:spPr>
          <a:xfrm>
            <a:off x="3514163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40" name="Shape 240"/>
          <p:cNvSpPr/>
          <p:nvPr/>
        </p:nvSpPr>
        <p:spPr>
          <a:xfrm>
            <a:off x="1970229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41" name="Shape 241"/>
          <p:cNvSpPr/>
          <p:nvPr/>
        </p:nvSpPr>
        <p:spPr>
          <a:xfrm>
            <a:off x="3408997" y="2663374"/>
            <a:ext cx="1757210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每个人的区块链都是一致的！</a:t>
            </a:r>
          </a:p>
        </p:txBody>
      </p:sp>
    </p:spTree>
    <p:extLst>
      <p:ext uri="{BB962C8B-B14F-4D97-AF65-F5344CB8AC3E}">
        <p14:creationId xmlns:p14="http://schemas.microsoft.com/office/powerpoint/2010/main" val="10183831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942" y="1127367"/>
            <a:ext cx="649606" cy="65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1453" y="1270892"/>
            <a:ext cx="646450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6357" y="1270892"/>
            <a:ext cx="512473" cy="363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3316" y="1111385"/>
            <a:ext cx="512473" cy="682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8827" y="3486583"/>
            <a:ext cx="463835" cy="44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28450" y="3425559"/>
            <a:ext cx="592456" cy="5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19322" y="3425559"/>
            <a:ext cx="566542" cy="5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93316" y="3396958"/>
            <a:ext cx="512473" cy="48882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970229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2" name="Shape 252"/>
          <p:cNvSpPr/>
          <p:nvPr/>
        </p:nvSpPr>
        <p:spPr>
          <a:xfrm>
            <a:off x="3514163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3" name="Shape 253"/>
          <p:cNvSpPr/>
          <p:nvPr/>
        </p:nvSpPr>
        <p:spPr>
          <a:xfrm>
            <a:off x="5192078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4" name="Shape 254"/>
          <p:cNvSpPr/>
          <p:nvPr/>
        </p:nvSpPr>
        <p:spPr>
          <a:xfrm>
            <a:off x="6639038" y="187737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5" name="Shape 255"/>
          <p:cNvSpPr/>
          <p:nvPr/>
        </p:nvSpPr>
        <p:spPr>
          <a:xfrm>
            <a:off x="6639038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6" name="Shape 256"/>
          <p:cNvSpPr/>
          <p:nvPr/>
        </p:nvSpPr>
        <p:spPr>
          <a:xfrm>
            <a:off x="5192078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7" name="Shape 257"/>
          <p:cNvSpPr/>
          <p:nvPr/>
        </p:nvSpPr>
        <p:spPr>
          <a:xfrm>
            <a:off x="3514163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8" name="Shape 258"/>
          <p:cNvSpPr/>
          <p:nvPr/>
        </p:nvSpPr>
        <p:spPr>
          <a:xfrm>
            <a:off x="1970229" y="411384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59" name="Shape 259"/>
          <p:cNvSpPr/>
          <p:nvPr/>
        </p:nvSpPr>
        <p:spPr>
          <a:xfrm>
            <a:off x="3449462" y="491674"/>
            <a:ext cx="2145137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区块:小One在某日向小露借1000元。</a:t>
            </a:r>
          </a:p>
        </p:txBody>
      </p:sp>
      <p:sp>
        <p:nvSpPr>
          <p:cNvPr id="260" name="Shape 260"/>
          <p:cNvSpPr/>
          <p:nvPr/>
        </p:nvSpPr>
        <p:spPr>
          <a:xfrm>
            <a:off x="1976438" y="223551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1" name="Shape 261"/>
          <p:cNvSpPr/>
          <p:nvPr/>
        </p:nvSpPr>
        <p:spPr>
          <a:xfrm>
            <a:off x="3489008" y="223551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2" name="Shape 262"/>
          <p:cNvSpPr/>
          <p:nvPr/>
        </p:nvSpPr>
        <p:spPr>
          <a:xfrm>
            <a:off x="5195888" y="223551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3" name="Shape 263"/>
          <p:cNvSpPr/>
          <p:nvPr/>
        </p:nvSpPr>
        <p:spPr>
          <a:xfrm>
            <a:off x="6620827" y="223551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4" name="Shape 264"/>
          <p:cNvSpPr/>
          <p:nvPr/>
        </p:nvSpPr>
        <p:spPr>
          <a:xfrm>
            <a:off x="1976438" y="448722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5" name="Shape 265"/>
          <p:cNvSpPr/>
          <p:nvPr/>
        </p:nvSpPr>
        <p:spPr>
          <a:xfrm>
            <a:off x="3489008" y="448722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6" name="Shape 266"/>
          <p:cNvSpPr/>
          <p:nvPr/>
        </p:nvSpPr>
        <p:spPr>
          <a:xfrm>
            <a:off x="5195888" y="448722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7" name="Shape 267"/>
          <p:cNvSpPr/>
          <p:nvPr/>
        </p:nvSpPr>
        <p:spPr>
          <a:xfrm>
            <a:off x="6620827" y="4487227"/>
            <a:ext cx="223136" cy="18466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sz="600"/>
              <a:t>区块</a:t>
            </a:r>
          </a:p>
        </p:txBody>
      </p:sp>
      <p:sp>
        <p:nvSpPr>
          <p:cNvPr id="268" name="Shape 268"/>
          <p:cNvSpPr/>
          <p:nvPr/>
        </p:nvSpPr>
        <p:spPr>
          <a:xfrm flipV="1">
            <a:off x="1878330" y="4417763"/>
            <a:ext cx="331335" cy="33133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69" name="Shape 269"/>
          <p:cNvSpPr/>
          <p:nvPr/>
        </p:nvSpPr>
        <p:spPr>
          <a:xfrm flipH="1" flipV="1">
            <a:off x="1878330" y="4417763"/>
            <a:ext cx="331335" cy="33133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270" name="Shape 270"/>
          <p:cNvSpPr/>
          <p:nvPr/>
        </p:nvSpPr>
        <p:spPr>
          <a:xfrm>
            <a:off x="2904172" y="2713801"/>
            <a:ext cx="2666112" cy="404085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无法在同一时刻篡改所有人手里的区块信息，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信息得到了永远的公正。</a:t>
            </a:r>
          </a:p>
        </p:txBody>
      </p:sp>
    </p:spTree>
    <p:extLst>
      <p:ext uri="{BB962C8B-B14F-4D97-AF65-F5344CB8AC3E}">
        <p14:creationId xmlns:p14="http://schemas.microsoft.com/office/powerpoint/2010/main" val="4496041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056202" y="527684"/>
            <a:ext cx="3031597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区块链应用领域</a:t>
            </a:r>
          </a:p>
        </p:txBody>
      </p:sp>
      <p:sp>
        <p:nvSpPr>
          <p:cNvPr id="273" name="Shape 273"/>
          <p:cNvSpPr/>
          <p:nvPr/>
        </p:nvSpPr>
        <p:spPr>
          <a:xfrm>
            <a:off x="1618298" y="1215390"/>
            <a:ext cx="65325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400">
                <a:solidFill>
                  <a:srgbClr val="FF2600"/>
                </a:solidFill>
              </a:rPr>
              <a:t>金融领域</a:t>
            </a:r>
            <a:r>
              <a:rPr sz="1400"/>
              <a:t>：所有人的财产证明，将不只有银行说了算，你的个人价值将永远保值！</a:t>
            </a:r>
          </a:p>
        </p:txBody>
      </p:sp>
      <p:sp>
        <p:nvSpPr>
          <p:cNvPr id="274" name="Shape 274"/>
          <p:cNvSpPr/>
          <p:nvPr/>
        </p:nvSpPr>
        <p:spPr>
          <a:xfrm>
            <a:off x="1603057" y="1710690"/>
            <a:ext cx="527580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400">
                <a:solidFill>
                  <a:srgbClr val="FF2600"/>
                </a:solidFill>
              </a:rPr>
              <a:t>司法领域</a:t>
            </a:r>
            <a:r>
              <a:rPr sz="1400"/>
              <a:t>：每个人的不良记录将永远不能被销毁，树正公民良德！</a:t>
            </a:r>
          </a:p>
        </p:txBody>
      </p:sp>
      <p:sp>
        <p:nvSpPr>
          <p:cNvPr id="275" name="Shape 275"/>
          <p:cNvSpPr/>
          <p:nvPr/>
        </p:nvSpPr>
        <p:spPr>
          <a:xfrm>
            <a:off x="1603057" y="2205990"/>
            <a:ext cx="693134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r>
              <a:rPr sz="1400" dirty="0" err="1">
                <a:solidFill>
                  <a:srgbClr val="FF2600"/>
                </a:solidFill>
              </a:rPr>
              <a:t>社交领域</a:t>
            </a:r>
            <a:r>
              <a:rPr sz="1400" dirty="0" err="1"/>
              <a:t>：比如：恋爱表白区块链应用app。男生如何证明到底有多爱她，只要你</a:t>
            </a:r>
            <a:endParaRPr sz="1400" dirty="0"/>
          </a:p>
          <a:p>
            <a:r>
              <a:rPr sz="1400" dirty="0"/>
              <a:t>                 </a:t>
            </a:r>
            <a:r>
              <a:rPr sz="1400" dirty="0" err="1"/>
              <a:t>敢把你的誓言，放在表白App里</a:t>
            </a:r>
            <a:r>
              <a:rPr sz="1400" dirty="0"/>
              <a:t>。</a:t>
            </a:r>
          </a:p>
        </p:txBody>
      </p:sp>
      <p:sp>
        <p:nvSpPr>
          <p:cNvPr id="276" name="Shape 276"/>
          <p:cNvSpPr/>
          <p:nvPr/>
        </p:nvSpPr>
        <p:spPr>
          <a:xfrm>
            <a:off x="1603057" y="2819400"/>
            <a:ext cx="658064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400" dirty="0" err="1">
                <a:solidFill>
                  <a:srgbClr val="FF2600"/>
                </a:solidFill>
              </a:rPr>
              <a:t>行政领域</a:t>
            </a:r>
            <a:r>
              <a:rPr sz="1400" dirty="0" err="1"/>
              <a:t>：比如:我们每个人的纳税。但是税到底花在什么地方，花多钱并不知道</a:t>
            </a:r>
            <a:r>
              <a:rPr sz="1400" dirty="0"/>
              <a:t>，</a:t>
            </a:r>
          </a:p>
          <a:p>
            <a:r>
              <a:rPr sz="1400" dirty="0"/>
              <a:t>                 </a:t>
            </a:r>
            <a:r>
              <a:rPr sz="1400" dirty="0" err="1"/>
              <a:t>让国家税透明化，每笔交易记录去中心化，有助于彻底解决腐败</a:t>
            </a:r>
            <a:r>
              <a:rPr sz="1400" dirty="0"/>
              <a:t>。</a:t>
            </a:r>
          </a:p>
        </p:txBody>
      </p:sp>
      <p:sp>
        <p:nvSpPr>
          <p:cNvPr id="277" name="Shape 277"/>
          <p:cNvSpPr/>
          <p:nvPr/>
        </p:nvSpPr>
        <p:spPr>
          <a:xfrm>
            <a:off x="1603057" y="3434715"/>
            <a:ext cx="613661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400" dirty="0" err="1">
                <a:solidFill>
                  <a:srgbClr val="FF2600"/>
                </a:solidFill>
              </a:rPr>
              <a:t>人事领域</a:t>
            </a:r>
            <a:r>
              <a:rPr sz="1400" dirty="0" err="1"/>
              <a:t>：市场大量存在假学历，假履历。如果国家会出来去中心化的每人</a:t>
            </a:r>
            <a:endParaRPr sz="1400" dirty="0"/>
          </a:p>
          <a:p>
            <a:r>
              <a:rPr sz="1400" dirty="0"/>
              <a:t>                 </a:t>
            </a:r>
            <a:r>
              <a:rPr sz="1400" dirty="0" err="1"/>
              <a:t>的履历区块链系统，那么每人的教育经历将永远无法造假，人才市场</a:t>
            </a:r>
            <a:endParaRPr sz="1400" dirty="0"/>
          </a:p>
          <a:p>
            <a:pPr lvl="3"/>
            <a:r>
              <a:rPr sz="1400" dirty="0" err="1"/>
              <a:t>将更加公正</a:t>
            </a:r>
            <a:r>
              <a:rPr sz="1400" dirty="0"/>
              <a:t>。</a:t>
            </a:r>
          </a:p>
        </p:txBody>
      </p:sp>
      <p:sp>
        <p:nvSpPr>
          <p:cNvPr id="278" name="Shape 278"/>
          <p:cNvSpPr/>
          <p:nvPr/>
        </p:nvSpPr>
        <p:spPr>
          <a:xfrm>
            <a:off x="1622107" y="4286250"/>
            <a:ext cx="653576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400">
                <a:solidFill>
                  <a:srgbClr val="FF2600"/>
                </a:solidFill>
              </a:rPr>
              <a:t>商业领域：</a:t>
            </a:r>
            <a:r>
              <a:rPr sz="1400"/>
              <a:t>双11商品限时秒杀！所有的秒杀记录在区块链里，防止内部员工内定。</a:t>
            </a:r>
          </a:p>
        </p:txBody>
      </p:sp>
    </p:spTree>
    <p:extLst>
      <p:ext uri="{BB962C8B-B14F-4D97-AF65-F5344CB8AC3E}">
        <p14:creationId xmlns:p14="http://schemas.microsoft.com/office/powerpoint/2010/main" val="2862634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314511" y="1364218"/>
            <a:ext cx="4506360" cy="380873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sz="1875"/>
              <a:t>区块链技术可以 净化 复杂不可信的世界！</a:t>
            </a:r>
          </a:p>
        </p:txBody>
      </p:sp>
      <p:sp>
        <p:nvSpPr>
          <p:cNvPr id="281" name="Shape 281"/>
          <p:cNvSpPr/>
          <p:nvPr/>
        </p:nvSpPr>
        <p:spPr>
          <a:xfrm>
            <a:off x="1566356" y="2948940"/>
            <a:ext cx="6346568" cy="952501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 algn="ctr">
              <a:defRPr sz="4400"/>
            </a:lvl1pPr>
          </a:lstStyle>
          <a:p>
            <a:r>
              <a:rPr sz="3300"/>
              <a:t>彻底解决人与人之前的信任问题！</a:t>
            </a:r>
          </a:p>
        </p:txBody>
      </p:sp>
    </p:spTree>
    <p:extLst>
      <p:ext uri="{BB962C8B-B14F-4D97-AF65-F5344CB8AC3E}">
        <p14:creationId xmlns:p14="http://schemas.microsoft.com/office/powerpoint/2010/main" val="7084286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3902588" y="2242184"/>
            <a:ext cx="1338826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</a:t>
            </a:r>
          </a:p>
        </p:txBody>
      </p:sp>
    </p:spTree>
    <p:extLst>
      <p:ext uri="{BB962C8B-B14F-4D97-AF65-F5344CB8AC3E}">
        <p14:creationId xmlns:p14="http://schemas.microsoft.com/office/powerpoint/2010/main" val="42526217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4114183" y="650558"/>
            <a:ext cx="9156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畅想</a:t>
            </a:r>
          </a:p>
        </p:txBody>
      </p:sp>
      <p:sp>
        <p:nvSpPr>
          <p:cNvPr id="284" name="Shape 284"/>
          <p:cNvSpPr/>
          <p:nvPr/>
        </p:nvSpPr>
        <p:spPr>
          <a:xfrm>
            <a:off x="3408997" y="1579245"/>
            <a:ext cx="1757210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借钱，不再担心不还的问题！</a:t>
            </a:r>
          </a:p>
        </p:txBody>
      </p:sp>
      <p:sp>
        <p:nvSpPr>
          <p:cNvPr id="285" name="Shape 285"/>
          <p:cNvSpPr/>
          <p:nvPr/>
        </p:nvSpPr>
        <p:spPr>
          <a:xfrm>
            <a:off x="3401378" y="2344102"/>
            <a:ext cx="1476684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世界，将不会再有“骗子”</a:t>
            </a:r>
          </a:p>
        </p:txBody>
      </p:sp>
      <p:sp>
        <p:nvSpPr>
          <p:cNvPr id="286" name="Shape 286"/>
          <p:cNvSpPr/>
          <p:nvPr/>
        </p:nvSpPr>
        <p:spPr>
          <a:xfrm>
            <a:off x="3405188" y="3112532"/>
            <a:ext cx="2666112" cy="248209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与陌生人建立社交，再无时间成本和脑力成本</a:t>
            </a:r>
          </a:p>
        </p:txBody>
      </p:sp>
    </p:spTree>
    <p:extLst>
      <p:ext uri="{BB962C8B-B14F-4D97-AF65-F5344CB8AC3E}">
        <p14:creationId xmlns:p14="http://schemas.microsoft.com/office/powerpoint/2010/main" val="33226839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778621" y="1351598"/>
            <a:ext cx="1762019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未来趋势</a:t>
            </a:r>
          </a:p>
        </p:txBody>
      </p:sp>
      <p:sp>
        <p:nvSpPr>
          <p:cNvPr id="289" name="Shape 289"/>
          <p:cNvSpPr/>
          <p:nvPr/>
        </p:nvSpPr>
        <p:spPr>
          <a:xfrm>
            <a:off x="3319938" y="2705100"/>
            <a:ext cx="588621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人工智能</a:t>
            </a:r>
          </a:p>
        </p:txBody>
      </p:sp>
      <p:sp>
        <p:nvSpPr>
          <p:cNvPr id="290" name="Shape 290"/>
          <p:cNvSpPr/>
          <p:nvPr/>
        </p:nvSpPr>
        <p:spPr>
          <a:xfrm>
            <a:off x="5221128" y="270033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291" name="Shape 291"/>
          <p:cNvSpPr/>
          <p:nvPr/>
        </p:nvSpPr>
        <p:spPr>
          <a:xfrm>
            <a:off x="4575622" y="2733675"/>
            <a:ext cx="13336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26693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889" y="711414"/>
            <a:ext cx="6187493" cy="418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7984" y="218587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/>
        </p:nvSpPr>
        <p:spPr>
          <a:xfrm>
            <a:off x="2904172" y="551498"/>
            <a:ext cx="2536270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任务需求，统计全世界迪奥香水的市场价值</a:t>
            </a:r>
          </a:p>
        </p:txBody>
      </p:sp>
      <p:sp>
        <p:nvSpPr>
          <p:cNvPr id="296" name="Shape 296"/>
          <p:cNvSpPr/>
          <p:nvPr/>
        </p:nvSpPr>
        <p:spPr>
          <a:xfrm>
            <a:off x="5833715" y="2638752"/>
            <a:ext cx="588621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大中华区</a:t>
            </a:r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152" y="3302208"/>
            <a:ext cx="503946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3002886" y="371760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南美区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4682" y="1621998"/>
            <a:ext cx="503946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2376141" y="206025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北美区</a:t>
            </a:r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1134" y="275356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452591" y="320706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非洲区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8824" y="148483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5020281" y="187213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欧洲区</a:t>
            </a:r>
          </a:p>
        </p:txBody>
      </p:sp>
    </p:spTree>
    <p:extLst>
      <p:ext uri="{BB962C8B-B14F-4D97-AF65-F5344CB8AC3E}">
        <p14:creationId xmlns:p14="http://schemas.microsoft.com/office/powerpoint/2010/main" val="5570370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5889" y="711414"/>
            <a:ext cx="6187493" cy="418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7984" y="218587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2904172" y="551498"/>
            <a:ext cx="2536270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任务需求，统计全世界迪奥香水的市场价值</a:t>
            </a:r>
          </a:p>
        </p:txBody>
      </p:sp>
      <p:sp>
        <p:nvSpPr>
          <p:cNvPr id="309" name="Shape 309"/>
          <p:cNvSpPr/>
          <p:nvPr/>
        </p:nvSpPr>
        <p:spPr>
          <a:xfrm>
            <a:off x="5833715" y="2638752"/>
            <a:ext cx="588621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大中华区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152" y="3302208"/>
            <a:ext cx="503946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3002886" y="371760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南美区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4682" y="1621998"/>
            <a:ext cx="503946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2376141" y="206025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北美区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1134" y="275356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4452591" y="3207067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非洲区</a:t>
            </a:r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8824" y="1484838"/>
            <a:ext cx="503945" cy="44347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5020281" y="187213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欧洲区</a:t>
            </a:r>
          </a:p>
        </p:txBody>
      </p:sp>
      <p:sp>
        <p:nvSpPr>
          <p:cNvPr id="318" name="Shape 318"/>
          <p:cNvSpPr/>
          <p:nvPr/>
        </p:nvSpPr>
        <p:spPr>
          <a:xfrm flipV="1">
            <a:off x="5165280" y="2892243"/>
            <a:ext cx="649606" cy="166122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19" name="Shape 319"/>
          <p:cNvSpPr/>
          <p:nvPr/>
        </p:nvSpPr>
        <p:spPr>
          <a:xfrm flipV="1">
            <a:off x="4643310" y="1928500"/>
            <a:ext cx="376953" cy="72631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20" name="Shape 320"/>
          <p:cNvSpPr/>
          <p:nvPr/>
        </p:nvSpPr>
        <p:spPr>
          <a:xfrm flipH="1" flipV="1">
            <a:off x="5670403" y="1691952"/>
            <a:ext cx="582395" cy="363856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21" name="Shape 321"/>
          <p:cNvSpPr/>
          <p:nvPr/>
        </p:nvSpPr>
        <p:spPr>
          <a:xfrm flipH="1" flipV="1">
            <a:off x="2831071" y="2492350"/>
            <a:ext cx="503945" cy="78349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22" name="Shape 322"/>
          <p:cNvSpPr/>
          <p:nvPr/>
        </p:nvSpPr>
        <p:spPr>
          <a:xfrm>
            <a:off x="2687608" y="2800692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1013"/>
              <a:t>不信任</a:t>
            </a:r>
          </a:p>
        </p:txBody>
      </p:sp>
      <p:sp>
        <p:nvSpPr>
          <p:cNvPr id="323" name="Shape 323"/>
          <p:cNvSpPr/>
          <p:nvPr/>
        </p:nvSpPr>
        <p:spPr>
          <a:xfrm>
            <a:off x="5034568" y="2338278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1013"/>
              <a:t>不信任</a:t>
            </a:r>
          </a:p>
        </p:txBody>
      </p:sp>
      <p:sp>
        <p:nvSpPr>
          <p:cNvPr id="324" name="Shape 324"/>
          <p:cNvSpPr/>
          <p:nvPr/>
        </p:nvSpPr>
        <p:spPr>
          <a:xfrm>
            <a:off x="2735334" y="4300428"/>
            <a:ext cx="318548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1013"/>
              <a:t>数据理论不透明，会存在假数据，导致整体数据无意义</a:t>
            </a:r>
          </a:p>
        </p:txBody>
      </p:sp>
    </p:spTree>
    <p:extLst>
      <p:ext uri="{BB962C8B-B14F-4D97-AF65-F5344CB8AC3E}">
        <p14:creationId xmlns:p14="http://schemas.microsoft.com/office/powerpoint/2010/main" val="5026422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690990" y="406718"/>
            <a:ext cx="1762019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未来趋势</a:t>
            </a:r>
          </a:p>
        </p:txBody>
      </p:sp>
      <p:sp>
        <p:nvSpPr>
          <p:cNvPr id="327" name="Shape 327"/>
          <p:cNvSpPr/>
          <p:nvPr/>
        </p:nvSpPr>
        <p:spPr>
          <a:xfrm>
            <a:off x="3569017" y="1051560"/>
            <a:ext cx="588621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人工智能</a:t>
            </a:r>
          </a:p>
        </p:txBody>
      </p:sp>
      <p:sp>
        <p:nvSpPr>
          <p:cNvPr id="328" name="Shape 328"/>
          <p:cNvSpPr/>
          <p:nvPr/>
        </p:nvSpPr>
        <p:spPr>
          <a:xfrm>
            <a:off x="4944428" y="1046798"/>
            <a:ext cx="458778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pic>
        <p:nvPicPr>
          <p:cNvPr id="3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4863" y="3176639"/>
            <a:ext cx="1932001" cy="1700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933" y="3176640"/>
            <a:ext cx="1932001" cy="1700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999" y="1500689"/>
            <a:ext cx="1932002" cy="170016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 flipV="1">
            <a:off x="3440430" y="2935605"/>
            <a:ext cx="363856" cy="363856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33" name="Shape 333"/>
          <p:cNvSpPr/>
          <p:nvPr/>
        </p:nvSpPr>
        <p:spPr>
          <a:xfrm>
            <a:off x="3915727" y="4354830"/>
            <a:ext cx="1104635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34" name="Shape 334"/>
          <p:cNvSpPr/>
          <p:nvPr/>
        </p:nvSpPr>
        <p:spPr>
          <a:xfrm>
            <a:off x="5192078" y="2895599"/>
            <a:ext cx="443866" cy="443867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335" name="Shape 335"/>
          <p:cNvSpPr/>
          <p:nvPr/>
        </p:nvSpPr>
        <p:spPr>
          <a:xfrm>
            <a:off x="4561811" y="1080135"/>
            <a:ext cx="13336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+</a:t>
            </a:r>
          </a:p>
        </p:txBody>
      </p:sp>
      <p:sp>
        <p:nvSpPr>
          <p:cNvPr id="336" name="Shape 336"/>
          <p:cNvSpPr/>
          <p:nvPr/>
        </p:nvSpPr>
        <p:spPr>
          <a:xfrm>
            <a:off x="4190047" y="346995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机器信任</a:t>
            </a:r>
          </a:p>
        </p:txBody>
      </p:sp>
      <p:sp>
        <p:nvSpPr>
          <p:cNvPr id="337" name="Shape 337"/>
          <p:cNvSpPr/>
          <p:nvPr/>
        </p:nvSpPr>
        <p:spPr>
          <a:xfrm>
            <a:off x="1573054" y="2414826"/>
            <a:ext cx="1237837" cy="248209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人工智能解放生产力</a:t>
            </a:r>
          </a:p>
        </p:txBody>
      </p:sp>
      <p:sp>
        <p:nvSpPr>
          <p:cNvPr id="338" name="Shape 338"/>
          <p:cNvSpPr/>
          <p:nvPr/>
        </p:nvSpPr>
        <p:spPr>
          <a:xfrm>
            <a:off x="6064568" y="2414826"/>
            <a:ext cx="1237837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区块链解决生产关系</a:t>
            </a:r>
          </a:p>
        </p:txBody>
      </p:sp>
    </p:spTree>
    <p:extLst>
      <p:ext uri="{BB962C8B-B14F-4D97-AF65-F5344CB8AC3E}">
        <p14:creationId xmlns:p14="http://schemas.microsoft.com/office/powerpoint/2010/main" val="8068629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056202" y="574358"/>
            <a:ext cx="3031597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真正的智能时代</a:t>
            </a:r>
          </a:p>
        </p:txBody>
      </p:sp>
      <p:sp>
        <p:nvSpPr>
          <p:cNvPr id="341" name="Shape 341"/>
          <p:cNvSpPr/>
          <p:nvPr/>
        </p:nvSpPr>
        <p:spPr>
          <a:xfrm>
            <a:off x="2340401" y="1478280"/>
            <a:ext cx="1002477" cy="952501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人工智能</a:t>
            </a:r>
          </a:p>
        </p:txBody>
      </p:sp>
      <p:sp>
        <p:nvSpPr>
          <p:cNvPr id="342" name="Shape 342"/>
          <p:cNvSpPr/>
          <p:nvPr/>
        </p:nvSpPr>
        <p:spPr>
          <a:xfrm>
            <a:off x="2433860" y="3302318"/>
            <a:ext cx="588621" cy="87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深度学习</a:t>
            </a:r>
          </a:p>
          <a:p>
            <a:r>
              <a:rPr sz="1013"/>
              <a:t>机器学习</a:t>
            </a:r>
          </a:p>
          <a:p>
            <a:r>
              <a:rPr sz="1013"/>
              <a:t>数据挖掘</a:t>
            </a:r>
          </a:p>
          <a:p>
            <a:r>
              <a:rPr sz="1013"/>
              <a:t>神经网络</a:t>
            </a:r>
          </a:p>
          <a:p>
            <a:r>
              <a:rPr sz="1013"/>
              <a:t>…</a:t>
            </a:r>
          </a:p>
        </p:txBody>
      </p:sp>
      <p:sp>
        <p:nvSpPr>
          <p:cNvPr id="343" name="Shape 343"/>
          <p:cNvSpPr/>
          <p:nvPr/>
        </p:nvSpPr>
        <p:spPr>
          <a:xfrm>
            <a:off x="1819934" y="2679145"/>
            <a:ext cx="2043411" cy="555665"/>
          </a:xfrm>
          <a:prstGeom prst="roundRect">
            <a:avLst>
              <a:gd name="adj" fmla="val 24256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单一机器智慧和生产力</a:t>
            </a:r>
          </a:p>
        </p:txBody>
      </p:sp>
      <p:sp>
        <p:nvSpPr>
          <p:cNvPr id="344" name="Shape 344"/>
          <p:cNvSpPr/>
          <p:nvPr/>
        </p:nvSpPr>
        <p:spPr>
          <a:xfrm>
            <a:off x="5803691" y="1436191"/>
            <a:ext cx="1002477" cy="95250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</a:t>
            </a:r>
          </a:p>
        </p:txBody>
      </p:sp>
      <p:sp>
        <p:nvSpPr>
          <p:cNvPr id="345" name="Shape 345"/>
          <p:cNvSpPr/>
          <p:nvPr/>
        </p:nvSpPr>
        <p:spPr>
          <a:xfrm>
            <a:off x="5897150" y="3260229"/>
            <a:ext cx="633505" cy="871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去中心化</a:t>
            </a:r>
          </a:p>
          <a:p>
            <a:r>
              <a:rPr sz="1013"/>
              <a:t>智能合约</a:t>
            </a:r>
          </a:p>
          <a:p>
            <a:r>
              <a:rPr sz="1013"/>
              <a:t>共识机制</a:t>
            </a:r>
          </a:p>
          <a:p>
            <a:r>
              <a:rPr sz="1013"/>
              <a:t>token通证</a:t>
            </a:r>
          </a:p>
          <a:p>
            <a:r>
              <a:rPr sz="1013"/>
              <a:t>…</a:t>
            </a:r>
          </a:p>
        </p:txBody>
      </p:sp>
      <p:sp>
        <p:nvSpPr>
          <p:cNvPr id="346" name="Shape 346"/>
          <p:cNvSpPr/>
          <p:nvPr/>
        </p:nvSpPr>
        <p:spPr>
          <a:xfrm>
            <a:off x="5283225" y="2637056"/>
            <a:ext cx="2134159" cy="555665"/>
          </a:xfrm>
          <a:prstGeom prst="roundRect">
            <a:avLst>
              <a:gd name="adj" fmla="val 24256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集体机器智慧和价值关系</a:t>
            </a:r>
          </a:p>
        </p:txBody>
      </p:sp>
      <p:sp>
        <p:nvSpPr>
          <p:cNvPr id="347" name="Shape 347"/>
          <p:cNvSpPr/>
          <p:nvPr/>
        </p:nvSpPr>
        <p:spPr>
          <a:xfrm>
            <a:off x="3676933" y="1280264"/>
            <a:ext cx="1790135" cy="1348533"/>
          </a:xfrm>
          <a:prstGeom prst="leftRightArrow">
            <a:avLst>
              <a:gd name="adj1" fmla="val 69245"/>
              <a:gd name="adj2" fmla="val 3259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相辅相成</a:t>
            </a:r>
          </a:p>
        </p:txBody>
      </p:sp>
    </p:spTree>
    <p:extLst>
      <p:ext uri="{BB962C8B-B14F-4D97-AF65-F5344CB8AC3E}">
        <p14:creationId xmlns:p14="http://schemas.microsoft.com/office/powerpoint/2010/main" val="22022532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2323164" y="589598"/>
            <a:ext cx="472436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智能合约又是个什么鬼？</a:t>
            </a:r>
          </a:p>
        </p:txBody>
      </p:sp>
      <p:sp>
        <p:nvSpPr>
          <p:cNvPr id="425" name="Shape 425"/>
          <p:cNvSpPr/>
          <p:nvPr/>
        </p:nvSpPr>
        <p:spPr>
          <a:xfrm>
            <a:off x="2757488" y="2418397"/>
            <a:ext cx="992577" cy="36933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800"/>
              <a:t>传统合约</a:t>
            </a:r>
          </a:p>
        </p:txBody>
      </p:sp>
      <p:sp>
        <p:nvSpPr>
          <p:cNvPr id="426" name="Shape 426"/>
          <p:cNvSpPr/>
          <p:nvPr/>
        </p:nvSpPr>
        <p:spPr>
          <a:xfrm>
            <a:off x="5584507" y="2413635"/>
            <a:ext cx="992577" cy="369332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800"/>
              <a:t>智能合约</a:t>
            </a:r>
          </a:p>
        </p:txBody>
      </p:sp>
    </p:spTree>
    <p:extLst>
      <p:ext uri="{BB962C8B-B14F-4D97-AF65-F5344CB8AC3E}">
        <p14:creationId xmlns:p14="http://schemas.microsoft.com/office/powerpoint/2010/main" val="37501074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4114183" y="421957"/>
            <a:ext cx="9156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合约</a:t>
            </a:r>
          </a:p>
        </p:txBody>
      </p:sp>
      <p:pic>
        <p:nvPicPr>
          <p:cNvPr id="4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27" y="21431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824" y="2147888"/>
            <a:ext cx="1238251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3639026" y="3332797"/>
            <a:ext cx="162736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打赌：新来的领导帅不帅？</a:t>
            </a:r>
          </a:p>
        </p:txBody>
      </p:sp>
      <p:sp>
        <p:nvSpPr>
          <p:cNvPr id="432" name="Shape 432"/>
          <p:cNvSpPr/>
          <p:nvPr/>
        </p:nvSpPr>
        <p:spPr>
          <a:xfrm>
            <a:off x="2518886" y="174021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我赌帅</a:t>
            </a:r>
          </a:p>
        </p:txBody>
      </p:sp>
      <p:sp>
        <p:nvSpPr>
          <p:cNvPr id="433" name="Shape 433"/>
          <p:cNvSpPr/>
          <p:nvPr/>
        </p:nvSpPr>
        <p:spPr>
          <a:xfrm>
            <a:off x="6151721" y="174021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我赌不帅</a:t>
            </a:r>
          </a:p>
        </p:txBody>
      </p:sp>
      <p:sp>
        <p:nvSpPr>
          <p:cNvPr id="434" name="Shape 434"/>
          <p:cNvSpPr/>
          <p:nvPr/>
        </p:nvSpPr>
        <p:spPr>
          <a:xfrm>
            <a:off x="4129902" y="2605326"/>
            <a:ext cx="720067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</p:spTree>
    <p:extLst>
      <p:ext uri="{BB962C8B-B14F-4D97-AF65-F5344CB8AC3E}">
        <p14:creationId xmlns:p14="http://schemas.microsoft.com/office/powerpoint/2010/main" val="38017788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27" y="31718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824" y="3176588"/>
            <a:ext cx="1238251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3639026" y="4361497"/>
            <a:ext cx="162736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打赌：新来的领导帅不帅？</a:t>
            </a:r>
          </a:p>
        </p:txBody>
      </p:sp>
      <p:sp>
        <p:nvSpPr>
          <p:cNvPr id="439" name="Shape 439"/>
          <p:cNvSpPr/>
          <p:nvPr/>
        </p:nvSpPr>
        <p:spPr>
          <a:xfrm>
            <a:off x="2433161" y="446055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我赌帅</a:t>
            </a:r>
          </a:p>
        </p:txBody>
      </p:sp>
      <p:sp>
        <p:nvSpPr>
          <p:cNvPr id="440" name="Shape 440"/>
          <p:cNvSpPr/>
          <p:nvPr/>
        </p:nvSpPr>
        <p:spPr>
          <a:xfrm>
            <a:off x="6065996" y="446055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我赌不帅</a:t>
            </a:r>
          </a:p>
        </p:txBody>
      </p:sp>
      <p:sp>
        <p:nvSpPr>
          <p:cNvPr id="441" name="Shape 441"/>
          <p:cNvSpPr/>
          <p:nvPr/>
        </p:nvSpPr>
        <p:spPr>
          <a:xfrm>
            <a:off x="4129902" y="3634026"/>
            <a:ext cx="720067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  <p:pic>
        <p:nvPicPr>
          <p:cNvPr id="4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7772" y="483219"/>
            <a:ext cx="958015" cy="1437022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4239101" y="184689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新来的领导</a:t>
            </a:r>
          </a:p>
        </p:txBody>
      </p:sp>
      <p:sp>
        <p:nvSpPr>
          <p:cNvPr id="444" name="Shape 444"/>
          <p:cNvSpPr/>
          <p:nvPr/>
        </p:nvSpPr>
        <p:spPr>
          <a:xfrm>
            <a:off x="2927985" y="2320290"/>
            <a:ext cx="1238251" cy="6096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真帅！</a:t>
            </a:r>
          </a:p>
        </p:txBody>
      </p:sp>
      <p:sp>
        <p:nvSpPr>
          <p:cNvPr id="445" name="Shape 445"/>
          <p:cNvSpPr/>
          <p:nvPr/>
        </p:nvSpPr>
        <p:spPr>
          <a:xfrm>
            <a:off x="5080634" y="2329370"/>
            <a:ext cx="2116457" cy="609601"/>
          </a:xfrm>
          <a:prstGeom prst="wedgeEllipseCallout">
            <a:avLst>
              <a:gd name="adj1" fmla="val 9464"/>
              <a:gd name="adj2" fmla="val 7780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我耍赖，就说丑！</a:t>
            </a:r>
          </a:p>
        </p:txBody>
      </p:sp>
      <p:sp>
        <p:nvSpPr>
          <p:cNvPr id="446" name="Shape 446"/>
          <p:cNvSpPr/>
          <p:nvPr/>
        </p:nvSpPr>
        <p:spPr>
          <a:xfrm>
            <a:off x="1667827" y="978217"/>
            <a:ext cx="1107994" cy="404085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没有定量标准，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合约将无法进行！</a:t>
            </a:r>
          </a:p>
        </p:txBody>
      </p:sp>
    </p:spTree>
    <p:extLst>
      <p:ext uri="{BB962C8B-B14F-4D97-AF65-F5344CB8AC3E}">
        <p14:creationId xmlns:p14="http://schemas.microsoft.com/office/powerpoint/2010/main" val="22106157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2675731" y="303896"/>
            <a:ext cx="4301175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400"/>
            </a:pPr>
            <a:r>
              <a:rPr sz="3300">
                <a:solidFill>
                  <a:srgbClr val="FF2600"/>
                </a:solidFill>
              </a:rPr>
              <a:t>传统合约</a:t>
            </a:r>
            <a:r>
              <a:rPr sz="3300"/>
              <a:t>解决信用方式</a:t>
            </a:r>
          </a:p>
        </p:txBody>
      </p:sp>
      <p:pic>
        <p:nvPicPr>
          <p:cNvPr id="4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27" y="31718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824" y="3176588"/>
            <a:ext cx="1238251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3639026" y="4361497"/>
            <a:ext cx="162736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打赌：新来的领导帅不帅？</a:t>
            </a:r>
          </a:p>
        </p:txBody>
      </p:sp>
      <p:sp>
        <p:nvSpPr>
          <p:cNvPr id="452" name="Shape 452"/>
          <p:cNvSpPr/>
          <p:nvPr/>
        </p:nvSpPr>
        <p:spPr>
          <a:xfrm>
            <a:off x="2433161" y="446055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我赌帅</a:t>
            </a:r>
          </a:p>
        </p:txBody>
      </p:sp>
      <p:sp>
        <p:nvSpPr>
          <p:cNvPr id="453" name="Shape 453"/>
          <p:cNvSpPr/>
          <p:nvPr/>
        </p:nvSpPr>
        <p:spPr>
          <a:xfrm>
            <a:off x="6065996" y="446055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我赌不帅</a:t>
            </a:r>
          </a:p>
        </p:txBody>
      </p:sp>
      <p:sp>
        <p:nvSpPr>
          <p:cNvPr id="454" name="Shape 454"/>
          <p:cNvSpPr/>
          <p:nvPr/>
        </p:nvSpPr>
        <p:spPr>
          <a:xfrm>
            <a:off x="4129902" y="3634026"/>
            <a:ext cx="720067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  <p:pic>
        <p:nvPicPr>
          <p:cNvPr id="4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930" y="635535"/>
            <a:ext cx="958015" cy="1437022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/>
          <p:nvPr/>
        </p:nvSpPr>
        <p:spPr>
          <a:xfrm>
            <a:off x="1699259" y="2023213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新来的领导</a:t>
            </a:r>
          </a:p>
        </p:txBody>
      </p:sp>
      <p:sp>
        <p:nvSpPr>
          <p:cNvPr id="457" name="Shape 457"/>
          <p:cNvSpPr/>
          <p:nvPr/>
        </p:nvSpPr>
        <p:spPr>
          <a:xfrm>
            <a:off x="1739265" y="2336413"/>
            <a:ext cx="1238251" cy="609601"/>
          </a:xfrm>
          <a:prstGeom prst="wedgeEllipseCallout">
            <a:avLst>
              <a:gd name="adj1" fmla="val 25844"/>
              <a:gd name="adj2" fmla="val 7352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真帅！</a:t>
            </a:r>
          </a:p>
        </p:txBody>
      </p:sp>
      <p:sp>
        <p:nvSpPr>
          <p:cNvPr id="458" name="Shape 458"/>
          <p:cNvSpPr/>
          <p:nvPr/>
        </p:nvSpPr>
        <p:spPr>
          <a:xfrm>
            <a:off x="5775959" y="2338761"/>
            <a:ext cx="2116457" cy="609601"/>
          </a:xfrm>
          <a:prstGeom prst="wedgeEllipseCallout">
            <a:avLst>
              <a:gd name="adj1" fmla="val -20100"/>
              <a:gd name="adj2" fmla="val 7679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我耍赖，就说丑！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1389" y="1054272"/>
            <a:ext cx="1310063" cy="1102469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5932169" y="1492778"/>
            <a:ext cx="97815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可信任的中介人</a:t>
            </a:r>
          </a:p>
        </p:txBody>
      </p:sp>
      <p:sp>
        <p:nvSpPr>
          <p:cNvPr id="461" name="Shape 461"/>
          <p:cNvSpPr/>
          <p:nvPr/>
        </p:nvSpPr>
        <p:spPr>
          <a:xfrm>
            <a:off x="3411588" y="1223010"/>
            <a:ext cx="1814305" cy="609601"/>
          </a:xfrm>
          <a:prstGeom prst="wedgeEllipseCallout">
            <a:avLst>
              <a:gd name="adj1" fmla="val 61017"/>
              <a:gd name="adj2" fmla="val 213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哈哈？丑？帅？</a:t>
            </a:r>
          </a:p>
        </p:txBody>
      </p:sp>
    </p:spTree>
    <p:extLst>
      <p:ext uri="{BB962C8B-B14F-4D97-AF65-F5344CB8AC3E}">
        <p14:creationId xmlns:p14="http://schemas.microsoft.com/office/powerpoint/2010/main" val="8093390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4313" y="1944206"/>
            <a:ext cx="3869627" cy="269104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2852045" y="694373"/>
            <a:ext cx="3974164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区块链技术 国家首推</a:t>
            </a:r>
          </a:p>
        </p:txBody>
      </p:sp>
      <p:sp>
        <p:nvSpPr>
          <p:cNvPr id="82" name="Shape 82"/>
          <p:cNvSpPr/>
          <p:nvPr/>
        </p:nvSpPr>
        <p:spPr>
          <a:xfrm>
            <a:off x="2290609" y="1495502"/>
            <a:ext cx="3573412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2018年3月12日 </a:t>
            </a:r>
            <a:r>
              <a:rPr sz="1013">
                <a:solidFill>
                  <a:schemeClr val="accent2"/>
                </a:solidFill>
              </a:rPr>
              <a:t>区块链和分布式记账技术标准化委员会</a:t>
            </a:r>
            <a:r>
              <a:rPr sz="1013"/>
              <a:t> 成立！</a:t>
            </a:r>
          </a:p>
        </p:txBody>
      </p:sp>
    </p:spTree>
    <p:extLst>
      <p:ext uri="{BB962C8B-B14F-4D97-AF65-F5344CB8AC3E}">
        <p14:creationId xmlns:p14="http://schemas.microsoft.com/office/powerpoint/2010/main" val="8481393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27" y="31718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824" y="3176588"/>
            <a:ext cx="1238251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3639026" y="4361497"/>
            <a:ext cx="162736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打赌：新来的领导帅不帅？</a:t>
            </a:r>
          </a:p>
        </p:txBody>
      </p:sp>
      <p:sp>
        <p:nvSpPr>
          <p:cNvPr id="466" name="Shape 466"/>
          <p:cNvSpPr/>
          <p:nvPr/>
        </p:nvSpPr>
        <p:spPr>
          <a:xfrm>
            <a:off x="2433161" y="446055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我赌帅</a:t>
            </a:r>
          </a:p>
        </p:txBody>
      </p:sp>
      <p:sp>
        <p:nvSpPr>
          <p:cNvPr id="467" name="Shape 467"/>
          <p:cNvSpPr/>
          <p:nvPr/>
        </p:nvSpPr>
        <p:spPr>
          <a:xfrm>
            <a:off x="6065996" y="446055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我赌不帅</a:t>
            </a:r>
          </a:p>
        </p:txBody>
      </p:sp>
      <p:sp>
        <p:nvSpPr>
          <p:cNvPr id="468" name="Shape 468"/>
          <p:cNvSpPr/>
          <p:nvPr/>
        </p:nvSpPr>
        <p:spPr>
          <a:xfrm>
            <a:off x="4129902" y="3634026"/>
            <a:ext cx="720067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  <p:pic>
        <p:nvPicPr>
          <p:cNvPr id="4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930" y="635535"/>
            <a:ext cx="958015" cy="1437022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1699259" y="2023213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新来的领导</a:t>
            </a:r>
          </a:p>
        </p:txBody>
      </p:sp>
      <p:sp>
        <p:nvSpPr>
          <p:cNvPr id="471" name="Shape 471"/>
          <p:cNvSpPr/>
          <p:nvPr/>
        </p:nvSpPr>
        <p:spPr>
          <a:xfrm>
            <a:off x="1739264" y="2336413"/>
            <a:ext cx="1822670" cy="609601"/>
          </a:xfrm>
          <a:prstGeom prst="wedgeEllipseCallout">
            <a:avLst>
              <a:gd name="adj1" fmla="val 5113"/>
              <a:gd name="adj2" fmla="val 761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他就是帅！！</a:t>
            </a:r>
          </a:p>
        </p:txBody>
      </p:sp>
      <p:pic>
        <p:nvPicPr>
          <p:cNvPr id="47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1389" y="1054272"/>
            <a:ext cx="1310063" cy="1102469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5932169" y="1492778"/>
            <a:ext cx="97815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可信任的中介人</a:t>
            </a:r>
          </a:p>
        </p:txBody>
      </p:sp>
      <p:sp>
        <p:nvSpPr>
          <p:cNvPr id="474" name="Shape 474"/>
          <p:cNvSpPr/>
          <p:nvPr/>
        </p:nvSpPr>
        <p:spPr>
          <a:xfrm>
            <a:off x="3309286" y="945535"/>
            <a:ext cx="1916606" cy="887075"/>
          </a:xfrm>
          <a:prstGeom prst="wedgeEllipseCallout">
            <a:avLst>
              <a:gd name="adj1" fmla="val 60429"/>
              <a:gd name="adj2" fmla="val 1711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好吧~他帅！你赢了</a:t>
            </a:r>
          </a:p>
        </p:txBody>
      </p:sp>
      <p:sp>
        <p:nvSpPr>
          <p:cNvPr id="475" name="Shape 475"/>
          <p:cNvSpPr/>
          <p:nvPr/>
        </p:nvSpPr>
        <p:spPr>
          <a:xfrm>
            <a:off x="2675731" y="303896"/>
            <a:ext cx="4301175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400"/>
            </a:pPr>
            <a:r>
              <a:rPr sz="3300">
                <a:solidFill>
                  <a:srgbClr val="FF2600"/>
                </a:solidFill>
              </a:rPr>
              <a:t>传统合约</a:t>
            </a:r>
            <a:r>
              <a:rPr sz="3300"/>
              <a:t>解决信用方式</a:t>
            </a:r>
          </a:p>
        </p:txBody>
      </p:sp>
      <p:sp>
        <p:nvSpPr>
          <p:cNvPr id="476" name="Shape 476"/>
          <p:cNvSpPr/>
          <p:nvPr/>
        </p:nvSpPr>
        <p:spPr>
          <a:xfrm>
            <a:off x="5080634" y="2257511"/>
            <a:ext cx="2188638" cy="609601"/>
          </a:xfrm>
          <a:prstGeom prst="wedgeEllipseCallout">
            <a:avLst>
              <a:gd name="adj1" fmla="val 12619"/>
              <a:gd name="adj2" fmla="val 761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呵呵，我没有钱！</a:t>
            </a:r>
          </a:p>
        </p:txBody>
      </p:sp>
    </p:spTree>
    <p:extLst>
      <p:ext uri="{BB962C8B-B14F-4D97-AF65-F5344CB8AC3E}">
        <p14:creationId xmlns:p14="http://schemas.microsoft.com/office/powerpoint/2010/main" val="12735473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2048634" y="1426845"/>
            <a:ext cx="5849676" cy="175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>
              <a:spcBef>
                <a:spcPts val="525"/>
              </a:spcBef>
              <a:defRPr sz="3200"/>
            </a:pPr>
            <a:r>
              <a:rPr sz="2400" dirty="0" err="1"/>
              <a:t>传统的合约会受到各种维度的影响</a:t>
            </a:r>
            <a:r>
              <a:rPr sz="2400" dirty="0"/>
              <a:t>，</a:t>
            </a:r>
          </a:p>
          <a:p>
            <a:endParaRPr sz="1013" dirty="0"/>
          </a:p>
          <a:p>
            <a:endParaRPr sz="1013" dirty="0"/>
          </a:p>
          <a:p>
            <a:r>
              <a:rPr sz="1600" dirty="0" err="1">
                <a:solidFill>
                  <a:schemeClr val="accent1"/>
                </a:solidFill>
              </a:rPr>
              <a:t>自动化维度</a:t>
            </a:r>
            <a:r>
              <a:rPr sz="1600" dirty="0">
                <a:solidFill>
                  <a:schemeClr val="accent1"/>
                </a:solidFill>
              </a:rPr>
              <a:t>    </a:t>
            </a:r>
            <a:r>
              <a:rPr sz="1600" dirty="0"/>
              <a:t>——— </a:t>
            </a:r>
            <a:r>
              <a:rPr sz="1600" dirty="0" err="1"/>
              <a:t>条件满足，交易未必会继续</a:t>
            </a:r>
            <a:endParaRPr sz="1600" dirty="0"/>
          </a:p>
          <a:p>
            <a:r>
              <a:rPr sz="1600" dirty="0" err="1">
                <a:solidFill>
                  <a:schemeClr val="accent2">
                    <a:lumOff val="11813"/>
                  </a:schemeClr>
                </a:solidFill>
              </a:rPr>
              <a:t>主客观维度</a:t>
            </a:r>
            <a:r>
              <a:rPr sz="1600" dirty="0">
                <a:solidFill>
                  <a:schemeClr val="accent2">
                    <a:lumOff val="11813"/>
                  </a:schemeClr>
                </a:solidFill>
              </a:rPr>
              <a:t>    </a:t>
            </a:r>
            <a:r>
              <a:rPr sz="1600" dirty="0"/>
              <a:t>——— </a:t>
            </a:r>
            <a:r>
              <a:rPr sz="1600" dirty="0" err="1"/>
              <a:t>公证人的主观意识影响合约规则</a:t>
            </a:r>
            <a:endParaRPr sz="1600" dirty="0"/>
          </a:p>
          <a:p>
            <a:r>
              <a:rPr sz="1600" dirty="0" err="1">
                <a:solidFill>
                  <a:schemeClr val="accent3">
                    <a:lumOff val="11470"/>
                  </a:schemeClr>
                </a:solidFill>
              </a:rPr>
              <a:t>执行时间维度</a:t>
            </a:r>
            <a:r>
              <a:rPr sz="1600" dirty="0"/>
              <a:t> ——— </a:t>
            </a:r>
            <a:r>
              <a:rPr sz="1600" dirty="0" err="1"/>
              <a:t>整个合约执行过程繁琐，浪费时间</a:t>
            </a:r>
            <a:endParaRPr sz="1600" dirty="0"/>
          </a:p>
          <a:p>
            <a:r>
              <a:rPr sz="1600" dirty="0" err="1">
                <a:solidFill>
                  <a:schemeClr val="accent4">
                    <a:lumOff val="12156"/>
                  </a:schemeClr>
                </a:solidFill>
              </a:rPr>
              <a:t>违约惩罚维度</a:t>
            </a:r>
            <a:r>
              <a:rPr sz="1600" dirty="0"/>
              <a:t> ——— </a:t>
            </a:r>
            <a:r>
              <a:rPr sz="1600" dirty="0" err="1"/>
              <a:t>有人违约，未必会受到惩罚，难以追究责任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7057845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267200" y="1216240"/>
            <a:ext cx="1285876" cy="220496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帅的定义：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180cm，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资产过亿。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一旦符合条件自动成交</a:t>
            </a:r>
          </a:p>
        </p:txBody>
      </p:sp>
      <p:pic>
        <p:nvPicPr>
          <p:cNvPr id="4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27" y="3171825"/>
            <a:ext cx="1304926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8824" y="3176588"/>
            <a:ext cx="1238251" cy="1228725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3639026" y="4361497"/>
            <a:ext cx="162736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打赌：新来的领导帅不帅？</a:t>
            </a:r>
          </a:p>
        </p:txBody>
      </p:sp>
      <p:sp>
        <p:nvSpPr>
          <p:cNvPr id="484" name="Shape 484"/>
          <p:cNvSpPr/>
          <p:nvPr/>
        </p:nvSpPr>
        <p:spPr>
          <a:xfrm>
            <a:off x="2433161" y="446055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我赌帅</a:t>
            </a:r>
          </a:p>
        </p:txBody>
      </p:sp>
      <p:sp>
        <p:nvSpPr>
          <p:cNvPr id="485" name="Shape 485"/>
          <p:cNvSpPr/>
          <p:nvPr/>
        </p:nvSpPr>
        <p:spPr>
          <a:xfrm>
            <a:off x="6065996" y="4460557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我赌不帅</a:t>
            </a:r>
          </a:p>
        </p:txBody>
      </p:sp>
      <p:sp>
        <p:nvSpPr>
          <p:cNvPr id="486" name="Shape 486"/>
          <p:cNvSpPr/>
          <p:nvPr/>
        </p:nvSpPr>
        <p:spPr>
          <a:xfrm>
            <a:off x="4944089" y="2818686"/>
            <a:ext cx="585312" cy="404085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  <p:pic>
        <p:nvPicPr>
          <p:cNvPr id="4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2692" y="1169019"/>
            <a:ext cx="958015" cy="143702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1694021" y="253269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新来的领导</a:t>
            </a:r>
          </a:p>
        </p:txBody>
      </p:sp>
      <p:sp>
        <p:nvSpPr>
          <p:cNvPr id="489" name="Shape 489"/>
          <p:cNvSpPr/>
          <p:nvPr/>
        </p:nvSpPr>
        <p:spPr>
          <a:xfrm>
            <a:off x="2927985" y="2320290"/>
            <a:ext cx="1238251" cy="6096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真帅！</a:t>
            </a:r>
          </a:p>
        </p:txBody>
      </p:sp>
      <p:sp>
        <p:nvSpPr>
          <p:cNvPr id="490" name="Shape 490"/>
          <p:cNvSpPr/>
          <p:nvPr/>
        </p:nvSpPr>
        <p:spPr>
          <a:xfrm>
            <a:off x="5621655" y="2336061"/>
            <a:ext cx="2116456" cy="609721"/>
          </a:xfrm>
          <a:prstGeom prst="wedgeEllipseCallout">
            <a:avLst>
              <a:gd name="adj1" fmla="val -540"/>
              <a:gd name="adj2" fmla="val 755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我耍赖，就说丑！</a:t>
            </a:r>
          </a:p>
        </p:txBody>
      </p:sp>
      <p:sp>
        <p:nvSpPr>
          <p:cNvPr id="491" name="Shape 491"/>
          <p:cNvSpPr/>
          <p:nvPr/>
        </p:nvSpPr>
        <p:spPr>
          <a:xfrm>
            <a:off x="2759551" y="417099"/>
            <a:ext cx="4301175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400"/>
            </a:pPr>
            <a:r>
              <a:rPr sz="3300">
                <a:solidFill>
                  <a:srgbClr val="FF2600"/>
                </a:solidFill>
              </a:rPr>
              <a:t>智能合约</a:t>
            </a:r>
            <a:r>
              <a:rPr sz="3300"/>
              <a:t>解决信用方式</a:t>
            </a:r>
          </a:p>
        </p:txBody>
      </p:sp>
      <p:sp>
        <p:nvSpPr>
          <p:cNvPr id="492" name="Shape 492"/>
          <p:cNvSpPr/>
          <p:nvPr/>
        </p:nvSpPr>
        <p:spPr>
          <a:xfrm>
            <a:off x="4312682" y="2818686"/>
            <a:ext cx="585312" cy="404085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赌注：20元</a:t>
            </a:r>
          </a:p>
        </p:txBody>
      </p:sp>
      <p:sp>
        <p:nvSpPr>
          <p:cNvPr id="493" name="Shape 493"/>
          <p:cNvSpPr/>
          <p:nvPr/>
        </p:nvSpPr>
        <p:spPr>
          <a:xfrm>
            <a:off x="4309109" y="3447097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智能合约程序</a:t>
            </a:r>
          </a:p>
        </p:txBody>
      </p:sp>
    </p:spTree>
    <p:extLst>
      <p:ext uri="{BB962C8B-B14F-4D97-AF65-F5344CB8AC3E}">
        <p14:creationId xmlns:p14="http://schemas.microsoft.com/office/powerpoint/2010/main" val="34114402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1565910" y="2375534"/>
            <a:ext cx="6042037" cy="35779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sz="1725"/>
              <a:t>智能合约解决了传统合约中的信任问题，大幅降低了信任成本</a:t>
            </a:r>
          </a:p>
        </p:txBody>
      </p:sp>
    </p:spTree>
    <p:extLst>
      <p:ext uri="{BB962C8B-B14F-4D97-AF65-F5344CB8AC3E}">
        <p14:creationId xmlns:p14="http://schemas.microsoft.com/office/powerpoint/2010/main" val="31210375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04" y="1101533"/>
            <a:ext cx="5160992" cy="346253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3056202" y="448310"/>
            <a:ext cx="3031597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区块链岗位现状</a:t>
            </a:r>
          </a:p>
        </p:txBody>
      </p:sp>
    </p:spTree>
    <p:extLst>
      <p:ext uri="{BB962C8B-B14F-4D97-AF65-F5344CB8AC3E}">
        <p14:creationId xmlns:p14="http://schemas.microsoft.com/office/powerpoint/2010/main" val="196446038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732" y="1564931"/>
            <a:ext cx="6348537" cy="241334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3056202" y="448310"/>
            <a:ext cx="3031597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区块链岗位现状</a:t>
            </a:r>
          </a:p>
        </p:txBody>
      </p:sp>
    </p:spTree>
    <p:extLst>
      <p:ext uri="{BB962C8B-B14F-4D97-AF65-F5344CB8AC3E}">
        <p14:creationId xmlns:p14="http://schemas.microsoft.com/office/powerpoint/2010/main" val="257576609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2957614" y="1863864"/>
            <a:ext cx="322876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啥是Go语言</a:t>
            </a:r>
            <a:r>
              <a:rPr kumimoji="0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？</a:t>
            </a:r>
          </a:p>
        </p:txBody>
      </p:sp>
      <p:sp>
        <p:nvSpPr>
          <p:cNvPr id="32" name="Shape 32"/>
          <p:cNvSpPr/>
          <p:nvPr/>
        </p:nvSpPr>
        <p:spPr>
          <a:xfrm>
            <a:off x="4075710" y="759719"/>
            <a:ext cx="992577" cy="461665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新学科</a:t>
            </a:r>
          </a:p>
        </p:txBody>
      </p:sp>
    </p:spTree>
    <p:extLst>
      <p:ext uri="{BB962C8B-B14F-4D97-AF65-F5344CB8AC3E}">
        <p14:creationId xmlns:p14="http://schemas.microsoft.com/office/powerpoint/2010/main" val="8958810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935730" y="2095500"/>
            <a:ext cx="952501" cy="9525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243235" y="581977"/>
            <a:ext cx="1040667" cy="461665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Go语言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894" y="1708364"/>
            <a:ext cx="1479477" cy="2014959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911689" y="4193857"/>
            <a:ext cx="979753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I’m 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Golang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(够浪)</a:t>
            </a:r>
          </a:p>
        </p:txBody>
      </p:sp>
      <p:pic>
        <p:nvPicPr>
          <p:cNvPr id="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9711" y="2227592"/>
            <a:ext cx="2343609" cy="97650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2086654" y="2562491"/>
            <a:ext cx="50205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地鼠</a:t>
            </a:r>
          </a:p>
        </p:txBody>
      </p:sp>
      <p:sp>
        <p:nvSpPr>
          <p:cNvPr id="40" name="Shape 40"/>
          <p:cNvSpPr/>
          <p:nvPr/>
        </p:nvSpPr>
        <p:spPr>
          <a:xfrm>
            <a:off x="4115753" y="241839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亲儿子</a:t>
            </a:r>
          </a:p>
        </p:txBody>
      </p:sp>
      <p:sp>
        <p:nvSpPr>
          <p:cNvPr id="41" name="Shape 41"/>
          <p:cNvSpPr/>
          <p:nvPr/>
        </p:nvSpPr>
        <p:spPr>
          <a:xfrm>
            <a:off x="2268104" y="2910840"/>
            <a:ext cx="667056" cy="34480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吉祥物</a:t>
            </a:r>
          </a:p>
        </p:txBody>
      </p:sp>
    </p:spTree>
    <p:extLst>
      <p:ext uri="{BB962C8B-B14F-4D97-AF65-F5344CB8AC3E}">
        <p14:creationId xmlns:p14="http://schemas.microsoft.com/office/powerpoint/2010/main" val="145425649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1937" y="1316997"/>
            <a:ext cx="639680" cy="87120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1695450" y="1101090"/>
            <a:ext cx="952500" cy="952501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速度快！</a:t>
            </a:r>
          </a:p>
        </p:txBody>
      </p:sp>
      <p:pic>
        <p:nvPicPr>
          <p:cNvPr id="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2563" y="868725"/>
            <a:ext cx="1040597" cy="1417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0606" y="569861"/>
            <a:ext cx="1479477" cy="2014959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1695450" y="2412564"/>
            <a:ext cx="952500" cy="952501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成群结队</a:t>
            </a:r>
            <a:r>
              <a: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！</a:t>
            </a:r>
          </a:p>
        </p:txBody>
      </p:sp>
      <p:pic>
        <p:nvPicPr>
          <p:cNvPr id="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7841" y="3347727"/>
            <a:ext cx="639680" cy="871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6616" y="3074715"/>
            <a:ext cx="1040597" cy="1417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6510" y="2775851"/>
            <a:ext cx="1479477" cy="2014959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1695450" y="3729990"/>
            <a:ext cx="952500" cy="95250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头脑简单！</a:t>
            </a:r>
          </a:p>
        </p:txBody>
      </p:sp>
      <p:sp>
        <p:nvSpPr>
          <p:cNvPr id="52" name="Shape 52"/>
          <p:cNvSpPr/>
          <p:nvPr/>
        </p:nvSpPr>
        <p:spPr>
          <a:xfrm>
            <a:off x="6816089" y="1148762"/>
            <a:ext cx="1033454" cy="708125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开发速度快</a:t>
            </a:r>
            <a:r>
              <a: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53" name="Shape 53"/>
          <p:cNvSpPr/>
          <p:nvPr/>
        </p:nvSpPr>
        <p:spPr>
          <a:xfrm>
            <a:off x="1789748" y="528638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地鼠特性</a:t>
            </a:r>
          </a:p>
        </p:txBody>
      </p:sp>
      <p:sp>
        <p:nvSpPr>
          <p:cNvPr id="54" name="Shape 54"/>
          <p:cNvSpPr/>
          <p:nvPr/>
        </p:nvSpPr>
        <p:spPr>
          <a:xfrm>
            <a:off x="6704973" y="528638"/>
            <a:ext cx="739303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Go语言特性</a:t>
            </a:r>
          </a:p>
        </p:txBody>
      </p:sp>
      <p:sp>
        <p:nvSpPr>
          <p:cNvPr id="55" name="Shape 55"/>
          <p:cNvSpPr/>
          <p:nvPr/>
        </p:nvSpPr>
        <p:spPr>
          <a:xfrm>
            <a:off x="6786081" y="2534751"/>
            <a:ext cx="952501" cy="708125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并发性好</a:t>
            </a:r>
            <a:r>
              <a: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！</a:t>
            </a:r>
          </a:p>
        </p:txBody>
      </p:sp>
      <p:sp>
        <p:nvSpPr>
          <p:cNvPr id="56" name="Shape 56"/>
          <p:cNvSpPr/>
          <p:nvPr/>
        </p:nvSpPr>
        <p:spPr>
          <a:xfrm>
            <a:off x="6786081" y="3969305"/>
            <a:ext cx="952501" cy="60269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编程简单！</a:t>
            </a:r>
          </a:p>
        </p:txBody>
      </p:sp>
    </p:spTree>
    <p:extLst>
      <p:ext uri="{BB962C8B-B14F-4D97-AF65-F5344CB8AC3E}">
        <p14:creationId xmlns:p14="http://schemas.microsoft.com/office/powerpoint/2010/main" val="412155446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031" y="3737038"/>
            <a:ext cx="2343609" cy="976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488" y="561023"/>
            <a:ext cx="5534025" cy="3000376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286250" y="3688080"/>
            <a:ext cx="1003578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4406086" y="4010978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定义初衷</a:t>
            </a:r>
          </a:p>
        </p:txBody>
      </p:sp>
      <p:sp>
        <p:nvSpPr>
          <p:cNvPr id="62" name="Shape 62"/>
          <p:cNvSpPr/>
          <p:nvPr/>
        </p:nvSpPr>
        <p:spPr>
          <a:xfrm>
            <a:off x="5362218" y="4010978"/>
            <a:ext cx="186621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00F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简单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0433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快乐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的开发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高性能</a:t>
            </a: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程序！”</a:t>
            </a:r>
          </a:p>
        </p:txBody>
      </p:sp>
    </p:spTree>
    <p:extLst>
      <p:ext uri="{BB962C8B-B14F-4D97-AF65-F5344CB8AC3E}">
        <p14:creationId xmlns:p14="http://schemas.microsoft.com/office/powerpoint/2010/main" val="13295129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3255994" y="1236612"/>
            <a:ext cx="28392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3600" dirty="0" err="1"/>
              <a:t>啥是区块链</a:t>
            </a:r>
            <a:r>
              <a:rPr sz="3600" dirty="0"/>
              <a:t>？</a:t>
            </a:r>
          </a:p>
        </p:txBody>
      </p:sp>
      <p:sp>
        <p:nvSpPr>
          <p:cNvPr id="89" name="Shape 89"/>
          <p:cNvSpPr/>
          <p:nvPr/>
        </p:nvSpPr>
        <p:spPr>
          <a:xfrm>
            <a:off x="1405397" y="2414826"/>
            <a:ext cx="1268294" cy="461665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400" dirty="0" err="1"/>
              <a:t>中心化</a:t>
            </a:r>
            <a:r>
              <a:rPr sz="2400" dirty="0"/>
              <a:t>    </a:t>
            </a:r>
          </a:p>
        </p:txBody>
      </p:sp>
      <p:sp>
        <p:nvSpPr>
          <p:cNvPr id="90" name="Shape 90"/>
          <p:cNvSpPr/>
          <p:nvPr/>
        </p:nvSpPr>
        <p:spPr>
          <a:xfrm>
            <a:off x="6677535" y="2423176"/>
            <a:ext cx="1576070" cy="461665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400" dirty="0" err="1"/>
              <a:t>去中心化</a:t>
            </a:r>
            <a:r>
              <a:rPr sz="2400" dirty="0"/>
              <a:t>    </a:t>
            </a:r>
          </a:p>
        </p:txBody>
      </p:sp>
      <p:sp>
        <p:nvSpPr>
          <p:cNvPr id="91" name="Shape 91"/>
          <p:cNvSpPr/>
          <p:nvPr/>
        </p:nvSpPr>
        <p:spPr>
          <a:xfrm>
            <a:off x="3563771" y="2423176"/>
            <a:ext cx="22236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2400" dirty="0" err="1"/>
              <a:t>先了解两个词</a:t>
            </a:r>
            <a:r>
              <a:rPr sz="24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36024835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899635" y="581977"/>
            <a:ext cx="5344731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Go语言-新兴的高薪后端语言</a:t>
            </a:r>
          </a:p>
        </p:txBody>
      </p:sp>
      <p:pic>
        <p:nvPicPr>
          <p:cNvPr id="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885" y="1796428"/>
            <a:ext cx="5458466" cy="255925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3079117" y="1279715"/>
            <a:ext cx="2685348" cy="48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 cap="all"/>
            </a:pPr>
            <a:r>
              <a:rPr kumimoji="0" sz="2550" b="1" i="0" u="none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go语言</a:t>
            </a:r>
            <a:r>
              <a:rPr kumimoji="0" sz="2550" b="1" i="0" u="none" strike="noStrike" kern="1200" cap="all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(薪资高)</a:t>
            </a:r>
          </a:p>
        </p:txBody>
      </p:sp>
      <p:sp>
        <p:nvSpPr>
          <p:cNvPr id="67" name="Shape 67"/>
          <p:cNvSpPr/>
          <p:nvPr/>
        </p:nvSpPr>
        <p:spPr>
          <a:xfrm>
            <a:off x="2951366" y="4307327"/>
            <a:ext cx="3427967" cy="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 defTabSz="457200">
              <a:defRPr sz="1700">
                <a:solidFill>
                  <a:srgbClr val="6E6B67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75" b="0" i="0" u="none" strike="noStrike" kern="1200" cap="none" spc="0" normalizeH="0" baseline="0" noProof="0">
                <a:ln>
                  <a:noFill/>
                </a:ln>
                <a:solidFill>
                  <a:srgbClr val="6E6B67"/>
                </a:solidFill>
                <a:effectLst/>
                <a:uLnTx/>
                <a:uFillTx/>
                <a:latin typeface="Baskerville"/>
                <a:sym typeface="Baskerville"/>
              </a:rPr>
              <a:t>薪资（北京 1-3年）</a:t>
            </a:r>
          </a:p>
        </p:txBody>
      </p:sp>
      <p:pic>
        <p:nvPicPr>
          <p:cNvPr id="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4787" y="1875976"/>
            <a:ext cx="3723803" cy="227499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1832297" y="1819910"/>
            <a:ext cx="284050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</a:t>
            </a:r>
          </a:p>
        </p:txBody>
      </p:sp>
      <p:sp>
        <p:nvSpPr>
          <p:cNvPr id="70" name="Shape 70"/>
          <p:cNvSpPr/>
          <p:nvPr/>
        </p:nvSpPr>
        <p:spPr>
          <a:xfrm>
            <a:off x="1654497" y="2264410"/>
            <a:ext cx="44755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</a:p>
        </p:txBody>
      </p:sp>
      <p:sp>
        <p:nvSpPr>
          <p:cNvPr id="71" name="Shape 71"/>
          <p:cNvSpPr/>
          <p:nvPr/>
        </p:nvSpPr>
        <p:spPr>
          <a:xfrm>
            <a:off x="1849789" y="2621040"/>
            <a:ext cx="31450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</a:t>
            </a:r>
          </a:p>
        </p:txBody>
      </p:sp>
      <p:sp>
        <p:nvSpPr>
          <p:cNvPr id="72" name="Shape 72"/>
          <p:cNvSpPr/>
          <p:nvPr/>
        </p:nvSpPr>
        <p:spPr>
          <a:xfrm>
            <a:off x="1741801" y="3015771"/>
            <a:ext cx="385040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C/C++</a:t>
            </a:r>
          </a:p>
        </p:txBody>
      </p:sp>
      <p:sp>
        <p:nvSpPr>
          <p:cNvPr id="73" name="Shape 73"/>
          <p:cNvSpPr/>
          <p:nvPr/>
        </p:nvSpPr>
        <p:spPr>
          <a:xfrm>
            <a:off x="1430650" y="3460271"/>
            <a:ext cx="59663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</a:p>
        </p:txBody>
      </p:sp>
      <p:sp>
        <p:nvSpPr>
          <p:cNvPr id="74" name="Shape 74"/>
          <p:cNvSpPr/>
          <p:nvPr/>
        </p:nvSpPr>
        <p:spPr>
          <a:xfrm>
            <a:off x="1837027" y="3875082"/>
            <a:ext cx="274432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Php</a:t>
            </a:r>
          </a:p>
        </p:txBody>
      </p:sp>
      <p:sp>
        <p:nvSpPr>
          <p:cNvPr id="75" name="Shape 75"/>
          <p:cNvSpPr/>
          <p:nvPr/>
        </p:nvSpPr>
        <p:spPr>
          <a:xfrm>
            <a:off x="5504497" y="3378518"/>
            <a:ext cx="123783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数据采集第三方平台</a:t>
            </a:r>
          </a:p>
        </p:txBody>
      </p:sp>
    </p:spTree>
    <p:extLst>
      <p:ext uri="{BB962C8B-B14F-4D97-AF65-F5344CB8AC3E}">
        <p14:creationId xmlns:p14="http://schemas.microsoft.com/office/powerpoint/2010/main" val="41334643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1964556" y="2242184"/>
            <a:ext cx="521488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Go语言与区块链有何关系？</a:t>
            </a:r>
          </a:p>
        </p:txBody>
      </p:sp>
    </p:spTree>
    <p:extLst>
      <p:ext uri="{BB962C8B-B14F-4D97-AF65-F5344CB8AC3E}">
        <p14:creationId xmlns:p14="http://schemas.microsoft.com/office/powerpoint/2010/main" val="130293735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170" y="823754"/>
            <a:ext cx="6745417" cy="411048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2418100" y="459423"/>
            <a:ext cx="419121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rPr sz="2400"/>
              <a:t>必懂三大语言：Go、C++、Java</a:t>
            </a:r>
          </a:p>
        </p:txBody>
      </p:sp>
    </p:spTree>
    <p:extLst>
      <p:ext uri="{BB962C8B-B14F-4D97-AF65-F5344CB8AC3E}">
        <p14:creationId xmlns:p14="http://schemas.microsoft.com/office/powerpoint/2010/main" val="3088573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9328" y="437868"/>
            <a:ext cx="4520152" cy="44472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032674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076" y="385652"/>
            <a:ext cx="3619929" cy="45197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284856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105" y="1174901"/>
            <a:ext cx="6117983" cy="3473934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1807057" y="453072"/>
            <a:ext cx="5638081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Go语言又与区块链有何关系？</a:t>
            </a:r>
          </a:p>
        </p:txBody>
      </p:sp>
    </p:spTree>
    <p:extLst>
      <p:ext uri="{BB962C8B-B14F-4D97-AF65-F5344CB8AC3E}">
        <p14:creationId xmlns:p14="http://schemas.microsoft.com/office/powerpoint/2010/main" val="271726438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453423" y="1738277"/>
            <a:ext cx="3581110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43815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2250"/>
              <a:t>一、</a:t>
            </a:r>
            <a:r>
              <a:rPr sz="2250">
                <a:solidFill>
                  <a:srgbClr val="FF2600"/>
                </a:solidFill>
              </a:rPr>
              <a:t>90%</a:t>
            </a:r>
            <a:r>
              <a:rPr sz="2250"/>
              <a:t>岗位—</a:t>
            </a:r>
            <a:r>
              <a:rPr sz="2250">
                <a:solidFill>
                  <a:srgbClr val="FF2600"/>
                </a:solidFill>
              </a:rPr>
              <a:t>掌握Go语言</a:t>
            </a:r>
          </a:p>
        </p:txBody>
      </p:sp>
      <p:sp>
        <p:nvSpPr>
          <p:cNvPr id="368" name="Shape 368"/>
          <p:cNvSpPr/>
          <p:nvPr/>
        </p:nvSpPr>
        <p:spPr>
          <a:xfrm>
            <a:off x="2405714" y="2563989"/>
            <a:ext cx="4789773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43815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2250"/>
              <a:t>二、</a:t>
            </a:r>
            <a:r>
              <a:rPr sz="2250">
                <a:solidFill>
                  <a:srgbClr val="FF2600"/>
                </a:solidFill>
              </a:rPr>
              <a:t>技能体系</a:t>
            </a:r>
            <a:r>
              <a:rPr sz="2250"/>
              <a:t>多偏向—-</a:t>
            </a:r>
            <a:r>
              <a:rPr sz="2250">
                <a:solidFill>
                  <a:srgbClr val="FF2600"/>
                </a:solidFill>
              </a:rPr>
              <a:t>后端语言编程</a:t>
            </a:r>
          </a:p>
        </p:txBody>
      </p:sp>
      <p:sp>
        <p:nvSpPr>
          <p:cNvPr id="369" name="Shape 369"/>
          <p:cNvSpPr/>
          <p:nvPr/>
        </p:nvSpPr>
        <p:spPr>
          <a:xfrm>
            <a:off x="2409103" y="3389700"/>
            <a:ext cx="527067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ctr" defTabSz="43815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2250"/>
              <a:t>三、</a:t>
            </a:r>
            <a:r>
              <a:rPr sz="2250">
                <a:solidFill>
                  <a:srgbClr val="FF2600"/>
                </a:solidFill>
              </a:rPr>
              <a:t>密码学、安全协议</a:t>
            </a:r>
            <a:r>
              <a:rPr sz="2250"/>
              <a:t>及算法有一定了解</a:t>
            </a:r>
          </a:p>
        </p:txBody>
      </p:sp>
      <p:sp>
        <p:nvSpPr>
          <p:cNvPr id="370" name="Shape 370"/>
          <p:cNvSpPr/>
          <p:nvPr/>
        </p:nvSpPr>
        <p:spPr>
          <a:xfrm>
            <a:off x="1998220" y="703156"/>
            <a:ext cx="5147561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区块链开发工程师技术要求</a:t>
            </a:r>
          </a:p>
        </p:txBody>
      </p:sp>
    </p:spTree>
    <p:extLst>
      <p:ext uri="{BB962C8B-B14F-4D97-AF65-F5344CB8AC3E}">
        <p14:creationId xmlns:p14="http://schemas.microsoft.com/office/powerpoint/2010/main" val="361579934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2209817" y="554672"/>
            <a:ext cx="472436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区块链开发包含哪些方面</a:t>
            </a:r>
          </a:p>
        </p:txBody>
      </p:sp>
      <p:sp>
        <p:nvSpPr>
          <p:cNvPr id="373" name="Shape 373"/>
          <p:cNvSpPr/>
          <p:nvPr/>
        </p:nvSpPr>
        <p:spPr>
          <a:xfrm>
            <a:off x="1951408" y="2341005"/>
            <a:ext cx="798572" cy="74791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50"/>
              <a:t>区块链</a:t>
            </a:r>
          </a:p>
        </p:txBody>
      </p:sp>
      <p:sp>
        <p:nvSpPr>
          <p:cNvPr id="374" name="Shape 374"/>
          <p:cNvSpPr/>
          <p:nvPr/>
        </p:nvSpPr>
        <p:spPr>
          <a:xfrm flipV="1">
            <a:off x="2979957" y="1823857"/>
            <a:ext cx="574610" cy="574610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375" name="Shape 375"/>
          <p:cNvSpPr/>
          <p:nvPr/>
        </p:nvSpPr>
        <p:spPr>
          <a:xfrm>
            <a:off x="2979957" y="2852040"/>
            <a:ext cx="574707" cy="574707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376" name="Shape 376"/>
          <p:cNvSpPr/>
          <p:nvPr/>
        </p:nvSpPr>
        <p:spPr>
          <a:xfrm>
            <a:off x="3780481" y="1583415"/>
            <a:ext cx="1631827" cy="753659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50"/>
              <a:t>区块链上层应用开发</a:t>
            </a:r>
          </a:p>
        </p:txBody>
      </p:sp>
      <p:sp>
        <p:nvSpPr>
          <p:cNvPr id="377" name="Shape 377"/>
          <p:cNvSpPr/>
          <p:nvPr/>
        </p:nvSpPr>
        <p:spPr>
          <a:xfrm>
            <a:off x="3813082" y="3039602"/>
            <a:ext cx="1619717" cy="768967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1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575"/>
              <a:t>区块链底层开发</a:t>
            </a:r>
          </a:p>
        </p:txBody>
      </p:sp>
      <p:sp>
        <p:nvSpPr>
          <p:cNvPr id="378" name="Shape 378"/>
          <p:cNvSpPr/>
          <p:nvPr/>
        </p:nvSpPr>
        <p:spPr>
          <a:xfrm>
            <a:off x="5440205" y="4076059"/>
            <a:ext cx="1820335" cy="76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ctr" defTabSz="438150">
              <a:defRPr sz="2200"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650"/>
              <a:t>我们更加偏重！</a:t>
            </a:r>
          </a:p>
          <a:p>
            <a:pPr algn="ctr" defTabSz="438150">
              <a:defRPr sz="2200"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650"/>
              <a:t>市场主流Go实现</a:t>
            </a:r>
          </a:p>
        </p:txBody>
      </p:sp>
      <p:pic>
        <p:nvPicPr>
          <p:cNvPr id="379" name="图片 37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3961" y="3780131"/>
            <a:ext cx="2450903" cy="1134599"/>
          </a:xfrm>
          <a:prstGeom prst="rect">
            <a:avLst/>
          </a:prstGeom>
        </p:spPr>
      </p:pic>
      <p:pic>
        <p:nvPicPr>
          <p:cNvPr id="381" name="图片 380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73299" y="1392622"/>
            <a:ext cx="2564031" cy="1440359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x="5859203" y="1545214"/>
            <a:ext cx="1970723" cy="113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ctr" defTabSz="43815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125"/>
              <a:t>我们会涵盖</a:t>
            </a:r>
          </a:p>
          <a:p>
            <a:pPr algn="ctr" defTabSz="43815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125">
                <a:solidFill>
                  <a:srgbClr val="FF2600"/>
                </a:solidFill>
              </a:rPr>
              <a:t>Go、Solidity</a:t>
            </a:r>
            <a:r>
              <a:rPr sz="1125"/>
              <a:t>、java、</a:t>
            </a:r>
          </a:p>
          <a:p>
            <a:pPr algn="ctr" defTabSz="43815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125"/>
              <a:t>C++、Python、node.js</a:t>
            </a:r>
          </a:p>
        </p:txBody>
      </p:sp>
    </p:spTree>
    <p:extLst>
      <p:ext uri="{BB962C8B-B14F-4D97-AF65-F5344CB8AC3E}">
        <p14:creationId xmlns:p14="http://schemas.microsoft.com/office/powerpoint/2010/main" val="265160339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438" y="1378203"/>
            <a:ext cx="4505124" cy="295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3618547" y="620077"/>
            <a:ext cx="19159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rPr sz="2400"/>
              <a:t>底层系统开发</a:t>
            </a:r>
          </a:p>
        </p:txBody>
      </p:sp>
      <p:sp>
        <p:nvSpPr>
          <p:cNvPr id="387" name="Shape 387"/>
          <p:cNvSpPr/>
          <p:nvPr/>
        </p:nvSpPr>
        <p:spPr>
          <a:xfrm>
            <a:off x="3247072" y="4430078"/>
            <a:ext cx="201689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已经建好的空楼盘，提供基本设施</a:t>
            </a:r>
          </a:p>
        </p:txBody>
      </p:sp>
    </p:spTree>
    <p:extLst>
      <p:ext uri="{BB962C8B-B14F-4D97-AF65-F5344CB8AC3E}">
        <p14:creationId xmlns:p14="http://schemas.microsoft.com/office/powerpoint/2010/main" val="358047673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438" y="1378203"/>
            <a:ext cx="4505124" cy="295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3618547" y="591503"/>
            <a:ext cx="19159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rPr sz="2400"/>
              <a:t>上层应用开发</a:t>
            </a:r>
          </a:p>
        </p:txBody>
      </p:sp>
      <p:sp>
        <p:nvSpPr>
          <p:cNvPr id="391" name="Shape 391"/>
          <p:cNvSpPr/>
          <p:nvPr/>
        </p:nvSpPr>
        <p:spPr>
          <a:xfrm>
            <a:off x="2532697" y="1382078"/>
            <a:ext cx="588621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医院业务</a:t>
            </a:r>
          </a:p>
        </p:txBody>
      </p:sp>
      <p:sp>
        <p:nvSpPr>
          <p:cNvPr id="392" name="Shape 392"/>
          <p:cNvSpPr/>
          <p:nvPr/>
        </p:nvSpPr>
        <p:spPr>
          <a:xfrm>
            <a:off x="5782628" y="1382078"/>
            <a:ext cx="588621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法院业务</a:t>
            </a:r>
          </a:p>
        </p:txBody>
      </p:sp>
      <p:sp>
        <p:nvSpPr>
          <p:cNvPr id="393" name="Shape 393"/>
          <p:cNvSpPr/>
          <p:nvPr/>
        </p:nvSpPr>
        <p:spPr>
          <a:xfrm>
            <a:off x="2527934" y="2894647"/>
            <a:ext cx="588621" cy="248209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酒店业务</a:t>
            </a:r>
          </a:p>
        </p:txBody>
      </p:sp>
      <p:sp>
        <p:nvSpPr>
          <p:cNvPr id="394" name="Shape 394"/>
          <p:cNvSpPr/>
          <p:nvPr/>
        </p:nvSpPr>
        <p:spPr>
          <a:xfrm>
            <a:off x="5915025" y="2894647"/>
            <a:ext cx="588621" cy="248209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健身业务</a:t>
            </a:r>
          </a:p>
        </p:txBody>
      </p:sp>
      <p:sp>
        <p:nvSpPr>
          <p:cNvPr id="395" name="Shape 395"/>
          <p:cNvSpPr/>
          <p:nvPr/>
        </p:nvSpPr>
        <p:spPr>
          <a:xfrm>
            <a:off x="3418522" y="4452938"/>
            <a:ext cx="1757210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基于楼盘，添加上层业务服务</a:t>
            </a:r>
          </a:p>
        </p:txBody>
      </p:sp>
    </p:spTree>
    <p:extLst>
      <p:ext uri="{BB962C8B-B14F-4D97-AF65-F5344CB8AC3E}">
        <p14:creationId xmlns:p14="http://schemas.microsoft.com/office/powerpoint/2010/main" val="13498319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022044" y="2830830"/>
            <a:ext cx="1641521" cy="609601"/>
          </a:xfrm>
          <a:prstGeom prst="wedgeEllipseCallout">
            <a:avLst>
              <a:gd name="adj1" fmla="val 40419"/>
              <a:gd name="adj2" fmla="val -61875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13"/>
          </a:p>
        </p:txBody>
      </p:sp>
      <p:pic>
        <p:nvPicPr>
          <p:cNvPr id="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190" y="994449"/>
            <a:ext cx="1747110" cy="175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9597" y="1118781"/>
            <a:ext cx="2276213" cy="131339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 rot="10800000">
            <a:off x="3831198" y="1581165"/>
            <a:ext cx="952501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97" name="Shape 97"/>
          <p:cNvSpPr/>
          <p:nvPr/>
        </p:nvSpPr>
        <p:spPr>
          <a:xfrm>
            <a:off x="4096946" y="1904063"/>
            <a:ext cx="32893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追求</a:t>
            </a:r>
          </a:p>
        </p:txBody>
      </p:sp>
      <p:sp>
        <p:nvSpPr>
          <p:cNvPr id="98" name="Shape 98"/>
          <p:cNvSpPr/>
          <p:nvPr/>
        </p:nvSpPr>
        <p:spPr>
          <a:xfrm>
            <a:off x="1978342" y="2333618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情窦初开的你</a:t>
            </a:r>
          </a:p>
        </p:txBody>
      </p:sp>
      <p:sp>
        <p:nvSpPr>
          <p:cNvPr id="99" name="Shape 99"/>
          <p:cNvSpPr/>
          <p:nvPr/>
        </p:nvSpPr>
        <p:spPr>
          <a:xfrm>
            <a:off x="5880026" y="247935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追你的山治</a:t>
            </a:r>
          </a:p>
        </p:txBody>
      </p:sp>
      <p:sp>
        <p:nvSpPr>
          <p:cNvPr id="100" name="Shape 100"/>
          <p:cNvSpPr/>
          <p:nvPr/>
        </p:nvSpPr>
        <p:spPr>
          <a:xfrm>
            <a:off x="4113793" y="3010409"/>
            <a:ext cx="108715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“我爱你一生一世”</a:t>
            </a:r>
          </a:p>
        </p:txBody>
      </p:sp>
      <p:sp>
        <p:nvSpPr>
          <p:cNvPr id="101" name="Shape 101"/>
          <p:cNvSpPr/>
          <p:nvPr/>
        </p:nvSpPr>
        <p:spPr>
          <a:xfrm>
            <a:off x="2818429" y="3497580"/>
            <a:ext cx="1641521" cy="609601"/>
          </a:xfrm>
          <a:prstGeom prst="wedgeEllipseCallout">
            <a:avLst>
              <a:gd name="adj1" fmla="val -48152"/>
              <a:gd name="adj2" fmla="val -59321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真的吗？</a:t>
            </a:r>
          </a:p>
        </p:txBody>
      </p:sp>
      <p:sp>
        <p:nvSpPr>
          <p:cNvPr id="102" name="Shape 102"/>
          <p:cNvSpPr/>
          <p:nvPr/>
        </p:nvSpPr>
        <p:spPr>
          <a:xfrm>
            <a:off x="4170634" y="4193260"/>
            <a:ext cx="1641521" cy="609601"/>
          </a:xfrm>
          <a:prstGeom prst="wedgeEllipseCallout">
            <a:avLst>
              <a:gd name="adj1" fmla="val 43577"/>
              <a:gd name="adj2" fmla="val -61948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13"/>
          </a:p>
        </p:txBody>
      </p:sp>
      <p:sp>
        <p:nvSpPr>
          <p:cNvPr id="103" name="Shape 103"/>
          <p:cNvSpPr/>
          <p:nvPr/>
        </p:nvSpPr>
        <p:spPr>
          <a:xfrm>
            <a:off x="4375516" y="4344708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当然是真的！</a:t>
            </a:r>
          </a:p>
        </p:txBody>
      </p:sp>
      <p:sp>
        <p:nvSpPr>
          <p:cNvPr id="104" name="Shape 104"/>
          <p:cNvSpPr/>
          <p:nvPr/>
        </p:nvSpPr>
        <p:spPr>
          <a:xfrm>
            <a:off x="4228147" y="475298"/>
            <a:ext cx="6848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rPr sz="2400"/>
              <a:t>场景</a:t>
            </a:r>
          </a:p>
        </p:txBody>
      </p:sp>
    </p:spTree>
    <p:extLst>
      <p:ext uri="{BB962C8B-B14F-4D97-AF65-F5344CB8AC3E}">
        <p14:creationId xmlns:p14="http://schemas.microsoft.com/office/powerpoint/2010/main" val="59017749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1771650" y="2750819"/>
            <a:ext cx="5811084" cy="1965872"/>
          </a:xfrm>
          <a:prstGeom prst="rect">
            <a:avLst/>
          </a:prstGeom>
          <a:solidFill>
            <a:schemeClr val="accent2">
              <a:lumOff val="2362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sz="1013"/>
              <a:t>区块链底层系统开发</a:t>
            </a:r>
          </a:p>
        </p:txBody>
      </p:sp>
      <p:sp>
        <p:nvSpPr>
          <p:cNvPr id="398" name="Shape 398"/>
          <p:cNvSpPr/>
          <p:nvPr/>
        </p:nvSpPr>
        <p:spPr>
          <a:xfrm>
            <a:off x="1771650" y="775334"/>
            <a:ext cx="5811084" cy="1965872"/>
          </a:xfrm>
          <a:prstGeom prst="rect">
            <a:avLst/>
          </a:prstGeom>
          <a:solidFill>
            <a:schemeClr val="accent1">
              <a:lumOff val="23725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 sz="1013"/>
              <a:t>区块链上层应用开发</a:t>
            </a:r>
          </a:p>
        </p:txBody>
      </p:sp>
      <p:sp>
        <p:nvSpPr>
          <p:cNvPr id="399" name="Shape 399"/>
          <p:cNvSpPr/>
          <p:nvPr/>
        </p:nvSpPr>
        <p:spPr>
          <a:xfrm>
            <a:off x="2053590" y="29337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去中心化</a:t>
            </a:r>
          </a:p>
        </p:txBody>
      </p:sp>
      <p:sp>
        <p:nvSpPr>
          <p:cNvPr id="400" name="Shape 400"/>
          <p:cNvSpPr/>
          <p:nvPr/>
        </p:nvSpPr>
        <p:spPr>
          <a:xfrm>
            <a:off x="3322320" y="29337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区块链构建</a:t>
            </a:r>
          </a:p>
        </p:txBody>
      </p:sp>
      <p:sp>
        <p:nvSpPr>
          <p:cNvPr id="401" name="Shape 401"/>
          <p:cNvSpPr/>
          <p:nvPr/>
        </p:nvSpPr>
        <p:spPr>
          <a:xfrm>
            <a:off x="4514850" y="2933700"/>
            <a:ext cx="952500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数据安全</a:t>
            </a:r>
          </a:p>
        </p:txBody>
      </p:sp>
      <p:sp>
        <p:nvSpPr>
          <p:cNvPr id="402" name="Shape 402"/>
          <p:cNvSpPr/>
          <p:nvPr/>
        </p:nvSpPr>
        <p:spPr>
          <a:xfrm>
            <a:off x="5707380" y="2933700"/>
            <a:ext cx="1177082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网络数据传输</a:t>
            </a:r>
          </a:p>
        </p:txBody>
      </p:sp>
      <p:sp>
        <p:nvSpPr>
          <p:cNvPr id="403" name="Shape 403"/>
          <p:cNvSpPr/>
          <p:nvPr/>
        </p:nvSpPr>
        <p:spPr>
          <a:xfrm>
            <a:off x="7120920" y="3275647"/>
            <a:ext cx="15901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…</a:t>
            </a:r>
          </a:p>
        </p:txBody>
      </p:sp>
      <p:sp>
        <p:nvSpPr>
          <p:cNvPr id="404" name="Shape 404"/>
          <p:cNvSpPr/>
          <p:nvPr/>
        </p:nvSpPr>
        <p:spPr>
          <a:xfrm>
            <a:off x="2053590" y="11811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社交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区块链应用</a:t>
            </a:r>
          </a:p>
        </p:txBody>
      </p:sp>
      <p:sp>
        <p:nvSpPr>
          <p:cNvPr id="405" name="Shape 405"/>
          <p:cNvSpPr/>
          <p:nvPr/>
        </p:nvSpPr>
        <p:spPr>
          <a:xfrm>
            <a:off x="3322320" y="11811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银行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区块链应用</a:t>
            </a:r>
          </a:p>
        </p:txBody>
      </p:sp>
      <p:sp>
        <p:nvSpPr>
          <p:cNvPr id="406" name="Shape 406"/>
          <p:cNvSpPr/>
          <p:nvPr/>
        </p:nvSpPr>
        <p:spPr>
          <a:xfrm>
            <a:off x="4577953" y="11811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电商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区块链应用</a:t>
            </a:r>
          </a:p>
        </p:txBody>
      </p:sp>
      <p:sp>
        <p:nvSpPr>
          <p:cNvPr id="407" name="Shape 407"/>
          <p:cNvSpPr/>
          <p:nvPr/>
        </p:nvSpPr>
        <p:spPr>
          <a:xfrm>
            <a:off x="5749766" y="1181100"/>
            <a:ext cx="952501" cy="9525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信用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区块链应用</a:t>
            </a:r>
          </a:p>
        </p:txBody>
      </p:sp>
      <p:sp>
        <p:nvSpPr>
          <p:cNvPr id="408" name="Shape 408"/>
          <p:cNvSpPr/>
          <p:nvPr/>
        </p:nvSpPr>
        <p:spPr>
          <a:xfrm>
            <a:off x="7092792" y="1523047"/>
            <a:ext cx="15901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…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0388" y="4078695"/>
            <a:ext cx="334397" cy="455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7085" y="4078695"/>
            <a:ext cx="455428" cy="45542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5980350" y="2208847"/>
            <a:ext cx="1513554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43815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125">
                <a:solidFill>
                  <a:srgbClr val="FF2600"/>
                </a:solidFill>
              </a:rPr>
              <a:t>Go、Solidity</a:t>
            </a:r>
            <a:r>
              <a:rPr sz="1125"/>
              <a:t>、java、</a:t>
            </a:r>
          </a:p>
          <a:p>
            <a:pPr algn="ctr" defTabSz="43815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125"/>
              <a:t>C++、Python、node.js</a:t>
            </a:r>
          </a:p>
        </p:txBody>
      </p:sp>
      <p:sp>
        <p:nvSpPr>
          <p:cNvPr id="412" name="Shape 412"/>
          <p:cNvSpPr/>
          <p:nvPr/>
        </p:nvSpPr>
        <p:spPr>
          <a:xfrm>
            <a:off x="6478385" y="4496997"/>
            <a:ext cx="258402" cy="26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 defTabSz="584200">
              <a:defRPr sz="15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125"/>
              <a:t>Go</a:t>
            </a:r>
          </a:p>
        </p:txBody>
      </p:sp>
      <p:sp>
        <p:nvSpPr>
          <p:cNvPr id="413" name="Shape 413"/>
          <p:cNvSpPr/>
          <p:nvPr/>
        </p:nvSpPr>
        <p:spPr>
          <a:xfrm>
            <a:off x="7036744" y="4512900"/>
            <a:ext cx="316110" cy="26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125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16365703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 idx="4294967295"/>
          </p:nvPr>
        </p:nvSpPr>
        <p:spPr>
          <a:xfrm>
            <a:off x="1143000" y="288131"/>
            <a:ext cx="9220200" cy="1543050"/>
          </a:xfrm>
          <a:prstGeom prst="rect">
            <a:avLst/>
          </a:prstGeom>
        </p:spPr>
        <p:txBody>
          <a:bodyPr vert="horz" lIns="38100" tIns="38100" rIns="38100" bIns="38100" rtlCol="0" anchor="ctr">
            <a:normAutofit/>
          </a:bodyPr>
          <a:lstStyle>
            <a:lvl1pPr algn="l" defTabSz="584200">
              <a:defRPr sz="3000" spc="-59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t>两个主流区块链底层系统</a:t>
            </a:r>
          </a:p>
        </p:txBody>
      </p:sp>
      <p:sp>
        <p:nvSpPr>
          <p:cNvPr id="416" name="Shape 416"/>
          <p:cNvSpPr/>
          <p:nvPr/>
        </p:nvSpPr>
        <p:spPr>
          <a:xfrm>
            <a:off x="2335476" y="2344454"/>
            <a:ext cx="1761005" cy="5201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013"/>
              <a:t>以太坊(智能合约)</a:t>
            </a:r>
          </a:p>
        </p:txBody>
      </p:sp>
      <p:sp>
        <p:nvSpPr>
          <p:cNvPr id="417" name="Shape 417"/>
          <p:cNvSpPr/>
          <p:nvPr/>
        </p:nvSpPr>
        <p:spPr>
          <a:xfrm>
            <a:off x="5467296" y="2299481"/>
            <a:ext cx="1761005" cy="52011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013"/>
              <a:t>Hyperledger Fabric</a:t>
            </a:r>
          </a:p>
        </p:txBody>
      </p:sp>
      <p:sp>
        <p:nvSpPr>
          <p:cNvPr id="418" name="Shape 418"/>
          <p:cNvSpPr/>
          <p:nvPr/>
        </p:nvSpPr>
        <p:spPr>
          <a:xfrm>
            <a:off x="2605657" y="2996804"/>
            <a:ext cx="1065090" cy="33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013"/>
              <a:t>Go语言实现</a:t>
            </a:r>
          </a:p>
        </p:txBody>
      </p:sp>
      <p:sp>
        <p:nvSpPr>
          <p:cNvPr id="419" name="Shape 419"/>
          <p:cNvSpPr/>
          <p:nvPr/>
        </p:nvSpPr>
        <p:spPr>
          <a:xfrm>
            <a:off x="5712329" y="2840227"/>
            <a:ext cx="1115386" cy="338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013"/>
              <a:t>Go语言实现</a:t>
            </a:r>
          </a:p>
        </p:txBody>
      </p:sp>
      <p:sp>
        <p:nvSpPr>
          <p:cNvPr id="420" name="Shape 420"/>
          <p:cNvSpPr/>
          <p:nvPr/>
        </p:nvSpPr>
        <p:spPr>
          <a:xfrm>
            <a:off x="2999541" y="3973856"/>
            <a:ext cx="3144918" cy="37571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013"/>
              <a:t>目前两个框架对Go的接口支撑是最好的</a:t>
            </a:r>
          </a:p>
        </p:txBody>
      </p:sp>
      <p:pic>
        <p:nvPicPr>
          <p:cNvPr id="4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5699" y="2376795"/>
            <a:ext cx="334397" cy="455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51329" y="2331822"/>
            <a:ext cx="334397" cy="4554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67219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1585897" y="2636520"/>
            <a:ext cx="5806160" cy="1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521" name="Shape 521"/>
          <p:cNvSpPr/>
          <p:nvPr/>
        </p:nvSpPr>
        <p:spPr>
          <a:xfrm>
            <a:off x="1893570" y="3017520"/>
            <a:ext cx="952501" cy="952501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以太坊</a:t>
            </a:r>
          </a:p>
        </p:txBody>
      </p:sp>
      <p:sp>
        <p:nvSpPr>
          <p:cNvPr id="522" name="Shape 522"/>
          <p:cNvSpPr/>
          <p:nvPr/>
        </p:nvSpPr>
        <p:spPr>
          <a:xfrm>
            <a:off x="3040380" y="3017520"/>
            <a:ext cx="952501" cy="952501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Fabric</a:t>
            </a:r>
          </a:p>
        </p:txBody>
      </p:sp>
      <p:sp>
        <p:nvSpPr>
          <p:cNvPr id="523" name="Shape 523"/>
          <p:cNvSpPr/>
          <p:nvPr/>
        </p:nvSpPr>
        <p:spPr>
          <a:xfrm>
            <a:off x="2197417" y="4216718"/>
            <a:ext cx="1107994" cy="248209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成型的区块链系统</a:t>
            </a:r>
          </a:p>
        </p:txBody>
      </p:sp>
      <p:sp>
        <p:nvSpPr>
          <p:cNvPr id="524" name="Shape 524"/>
          <p:cNvSpPr/>
          <p:nvPr/>
        </p:nvSpPr>
        <p:spPr>
          <a:xfrm flipV="1">
            <a:off x="4488977" y="2868524"/>
            <a:ext cx="1" cy="1787197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525" name="Shape 525"/>
          <p:cNvSpPr/>
          <p:nvPr/>
        </p:nvSpPr>
        <p:spPr>
          <a:xfrm>
            <a:off x="4819650" y="3017520"/>
            <a:ext cx="952500" cy="9525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传智播客</a:t>
            </a:r>
            <a:br>
              <a:rPr sz="1013"/>
            </a:br>
            <a:r>
              <a:rPr sz="1013"/>
              <a:t>链系统</a:t>
            </a:r>
          </a:p>
        </p:txBody>
      </p:sp>
      <p:sp>
        <p:nvSpPr>
          <p:cNvPr id="526" name="Shape 526"/>
          <p:cNvSpPr/>
          <p:nvPr/>
        </p:nvSpPr>
        <p:spPr>
          <a:xfrm>
            <a:off x="5848707" y="3017520"/>
            <a:ext cx="883207" cy="9525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阿里吧吧</a:t>
            </a:r>
            <a:br>
              <a:rPr sz="1013"/>
            </a:br>
            <a:r>
              <a:rPr sz="1013"/>
              <a:t>链系统</a:t>
            </a:r>
          </a:p>
        </p:txBody>
      </p:sp>
      <p:sp>
        <p:nvSpPr>
          <p:cNvPr id="527" name="Shape 527"/>
          <p:cNvSpPr/>
          <p:nvPr/>
        </p:nvSpPr>
        <p:spPr>
          <a:xfrm>
            <a:off x="4981503" y="4216718"/>
            <a:ext cx="1367680" cy="248209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公司自定义区块链系统</a:t>
            </a:r>
          </a:p>
        </p:txBody>
      </p:sp>
      <p:sp>
        <p:nvSpPr>
          <p:cNvPr id="528" name="Shape 528"/>
          <p:cNvSpPr/>
          <p:nvPr/>
        </p:nvSpPr>
        <p:spPr>
          <a:xfrm>
            <a:off x="6808470" y="3017520"/>
            <a:ext cx="704494" cy="9525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sz="1013"/>
              <a:t>政府</a:t>
            </a:r>
            <a:br>
              <a:rPr sz="1013"/>
            </a:br>
            <a:r>
              <a:rPr sz="1013"/>
              <a:t>链系统</a:t>
            </a:r>
          </a:p>
        </p:txBody>
      </p:sp>
      <p:pic>
        <p:nvPicPr>
          <p:cNvPr id="5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1779" y="4281795"/>
            <a:ext cx="334397" cy="455428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4788218" y="4508182"/>
            <a:ext cx="1051889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r>
              <a:rPr sz="1013"/>
              <a:t>I am Golang(够浪)</a:t>
            </a:r>
          </a:p>
        </p:txBody>
      </p:sp>
      <p:sp>
        <p:nvSpPr>
          <p:cNvPr id="531" name="Shape 531"/>
          <p:cNvSpPr/>
          <p:nvPr/>
        </p:nvSpPr>
        <p:spPr>
          <a:xfrm>
            <a:off x="1631184" y="916561"/>
            <a:ext cx="952501" cy="9525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恋爱誓言公信App</a:t>
            </a:r>
          </a:p>
        </p:txBody>
      </p:sp>
      <p:pic>
        <p:nvPicPr>
          <p:cNvPr id="532" name="图片 53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618212" y="2284779"/>
            <a:ext cx="978445" cy="32324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533" name="图片 53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3025328" y="2284637"/>
            <a:ext cx="978695" cy="3232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534" name="图片 53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5343643">
            <a:off x="4433249" y="2284741"/>
            <a:ext cx="1094108" cy="3232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535" name="图片 53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5553729">
            <a:off x="5601976" y="2204548"/>
            <a:ext cx="1120226" cy="323243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536" name="Shape 536"/>
          <p:cNvSpPr/>
          <p:nvPr/>
        </p:nvSpPr>
        <p:spPr>
          <a:xfrm>
            <a:off x="5433711" y="854050"/>
            <a:ext cx="1159104" cy="9525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阿里蚂蚁信用</a:t>
            </a:r>
          </a:p>
        </p:txBody>
      </p:sp>
      <p:sp>
        <p:nvSpPr>
          <p:cNvPr id="537" name="Shape 537"/>
          <p:cNvSpPr/>
          <p:nvPr/>
        </p:nvSpPr>
        <p:spPr>
          <a:xfrm>
            <a:off x="4147769" y="854050"/>
            <a:ext cx="1159104" cy="9525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学员诚信保障系统</a:t>
            </a:r>
          </a:p>
        </p:txBody>
      </p:sp>
      <p:sp>
        <p:nvSpPr>
          <p:cNvPr id="538" name="Shape 538"/>
          <p:cNvSpPr/>
          <p:nvPr/>
        </p:nvSpPr>
        <p:spPr>
          <a:xfrm>
            <a:off x="6719654" y="854050"/>
            <a:ext cx="1159104" cy="9525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个税财务系统</a:t>
            </a:r>
          </a:p>
        </p:txBody>
      </p:sp>
      <p:pic>
        <p:nvPicPr>
          <p:cNvPr id="539" name="图片 538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5872811">
            <a:off x="6591316" y="2204575"/>
            <a:ext cx="1105688" cy="32324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sp>
        <p:nvSpPr>
          <p:cNvPr id="540" name="Shape 540"/>
          <p:cNvSpPr/>
          <p:nvPr/>
        </p:nvSpPr>
        <p:spPr>
          <a:xfrm>
            <a:off x="2932550" y="916561"/>
            <a:ext cx="952501" cy="9525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r>
              <a:rPr sz="1013"/>
              <a:t>商品秒杀</a:t>
            </a:r>
          </a:p>
          <a:p>
            <a:r>
              <a:rPr sz="1013"/>
              <a:t>竞价系统</a:t>
            </a:r>
          </a:p>
        </p:txBody>
      </p:sp>
      <p:pic>
        <p:nvPicPr>
          <p:cNvPr id="5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500" y="469517"/>
            <a:ext cx="334396" cy="455427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4350068" y="467677"/>
            <a:ext cx="1051889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r>
              <a:rPr sz="1013"/>
              <a:t>I am Golang(够浪)</a:t>
            </a:r>
          </a:p>
        </p:txBody>
      </p:sp>
    </p:spTree>
    <p:extLst>
      <p:ext uri="{BB962C8B-B14F-4D97-AF65-F5344CB8AC3E}">
        <p14:creationId xmlns:p14="http://schemas.microsoft.com/office/powerpoint/2010/main" val="255653770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1346694" y="853545"/>
            <a:ext cx="87152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spcBef>
                <a:spcPts val="525"/>
              </a:spcBef>
              <a:defRPr sz="3200"/>
            </a:pPr>
            <a:r>
              <a:rPr sz="2400" b="1"/>
              <a:t>Go</a:t>
            </a:r>
            <a:r>
              <a:rPr sz="2400"/>
              <a:t>语言除了能开发区块链还能开发哪些领域？</a:t>
            </a:r>
          </a:p>
        </p:txBody>
      </p:sp>
      <p:sp>
        <p:nvSpPr>
          <p:cNvPr id="558" name="Shape 558"/>
          <p:cNvSpPr/>
          <p:nvPr/>
        </p:nvSpPr>
        <p:spPr>
          <a:xfrm>
            <a:off x="1775177" y="3984658"/>
            <a:ext cx="5681361" cy="93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R="342900" indent="200025" defTabSz="342900">
              <a:spcBef>
                <a:spcPts val="135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sz="1050">
                <a:latin typeface="Arial"/>
                <a:ea typeface="Arial"/>
                <a:cs typeface="Arial"/>
                <a:sym typeface="Arial"/>
              </a:rPr>
              <a:t>Go</a:t>
            </a:r>
            <a:r>
              <a:rPr sz="1050"/>
              <a:t>语言目前主要涉及的领域有：</a:t>
            </a:r>
          </a:p>
          <a:p>
            <a:pPr marR="342900" indent="200025" defTabSz="342900">
              <a:spcBef>
                <a:spcPts val="135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sz="1050" u="sng">
                <a:solidFill>
                  <a:srgbClr val="FF9300"/>
                </a:solidFill>
              </a:rPr>
              <a:t>区块链开发</a:t>
            </a:r>
            <a:r>
              <a:rPr sz="1050" u="sng"/>
              <a:t>、</a:t>
            </a:r>
            <a:r>
              <a:rPr sz="1050" u="sng">
                <a:solidFill>
                  <a:srgbClr val="FF2600"/>
                </a:solidFill>
              </a:rPr>
              <a:t>高并发服务器开发</a:t>
            </a:r>
            <a:r>
              <a:rPr sz="1050"/>
              <a:t>、</a:t>
            </a:r>
            <a:r>
              <a:rPr sz="1050" u="sng">
                <a:solidFill>
                  <a:srgbClr val="0433FF"/>
                </a:solidFill>
              </a:rPr>
              <a:t>分布式开发</a:t>
            </a:r>
            <a:r>
              <a:rPr sz="1050"/>
              <a:t>、</a:t>
            </a:r>
            <a:r>
              <a:rPr sz="1050" u="sng">
                <a:solidFill>
                  <a:srgbClr val="FF40FF"/>
                </a:solidFill>
              </a:rPr>
              <a:t>微服务开发</a:t>
            </a:r>
            <a:r>
              <a:rPr sz="1050" u="sng"/>
              <a:t> </a:t>
            </a:r>
            <a:r>
              <a:rPr sz="1050"/>
              <a:t>和</a:t>
            </a:r>
            <a:r>
              <a:rPr sz="1050" b="1" u="sng">
                <a:solidFill>
                  <a:srgbClr val="942192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sz="1050" u="sng">
                <a:solidFill>
                  <a:srgbClr val="942192"/>
                </a:solidFill>
              </a:rPr>
              <a:t>框架及应用开发</a:t>
            </a:r>
            <a:r>
              <a:rPr sz="1050"/>
              <a:t>。</a:t>
            </a:r>
          </a:p>
          <a:p>
            <a:pPr marR="342900" indent="200025" defTabSz="342900">
              <a:spcBef>
                <a:spcPts val="135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066607" y="1797719"/>
            <a:ext cx="2467981" cy="196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R="342900" defTabSz="342900">
              <a:spcBef>
                <a:spcPts val="1350"/>
              </a:spcBef>
              <a:defRPr sz="20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sz="1500">
                <a:latin typeface="Arial"/>
                <a:ea typeface="Arial"/>
                <a:cs typeface="Arial"/>
                <a:sym typeface="Arial"/>
              </a:rPr>
              <a:t>Go</a:t>
            </a:r>
            <a:r>
              <a:rPr sz="1500"/>
              <a:t>语言的特性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11480" marR="754379" defTabSz="342900">
              <a:spcBef>
                <a:spcPts val="135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sz="1500"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sz="1500"/>
              <a:t>执行效率高</a:t>
            </a:r>
            <a:endParaRPr sz="15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1480" marR="754379" defTabSz="342900">
              <a:spcBef>
                <a:spcPts val="135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sz="1500"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sz="1500"/>
              <a:t>擅长网络编程</a:t>
            </a:r>
            <a:endParaRPr sz="15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1480" marR="754379" defTabSz="342900">
              <a:spcBef>
                <a:spcPts val="135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sz="1500"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sz="1500"/>
              <a:t>高并发</a:t>
            </a:r>
            <a:endParaRPr sz="15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1480" marR="754379" defTabSz="342900">
              <a:spcBef>
                <a:spcPts val="135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sz="1500"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sz="1500"/>
              <a:t>跨平台</a:t>
            </a:r>
            <a:endParaRPr sz="1500"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221207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2419040" y="3065491"/>
            <a:ext cx="3983361" cy="1562300"/>
          </a:xfrm>
          <a:prstGeom prst="ellipse">
            <a:avLst/>
          </a:prstGeom>
          <a:solidFill>
            <a:srgbClr val="FFFFFF">
              <a:alpha val="46940"/>
            </a:srgbClr>
          </a:solidFill>
          <a:ln w="25400">
            <a:solidFill>
              <a:schemeClr val="accent1">
                <a:alpha val="46940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498" name="Shape 498"/>
          <p:cNvSpPr/>
          <p:nvPr/>
        </p:nvSpPr>
        <p:spPr>
          <a:xfrm>
            <a:off x="3736454" y="686351"/>
            <a:ext cx="1348533" cy="9525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Go语言与区块链</a:t>
            </a:r>
          </a:p>
        </p:txBody>
      </p:sp>
      <p:sp>
        <p:nvSpPr>
          <p:cNvPr id="499" name="Shape 499"/>
          <p:cNvSpPr/>
          <p:nvPr/>
        </p:nvSpPr>
        <p:spPr>
          <a:xfrm>
            <a:off x="3776053" y="1874520"/>
            <a:ext cx="1085900" cy="473969"/>
          </a:xfrm>
          <a:prstGeom prst="roundRect">
            <a:avLst>
              <a:gd name="adj" fmla="val 30144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Go语言</a:t>
            </a:r>
          </a:p>
        </p:txBody>
      </p:sp>
      <p:sp>
        <p:nvSpPr>
          <p:cNvPr id="500" name="Shape 500"/>
          <p:cNvSpPr/>
          <p:nvPr/>
        </p:nvSpPr>
        <p:spPr>
          <a:xfrm>
            <a:off x="3757003" y="2450335"/>
            <a:ext cx="1395239" cy="473969"/>
          </a:xfrm>
          <a:prstGeom prst="roundRect">
            <a:avLst>
              <a:gd name="adj" fmla="val 30144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服务后端技术</a:t>
            </a:r>
          </a:p>
        </p:txBody>
      </p:sp>
      <p:sp>
        <p:nvSpPr>
          <p:cNvPr id="501" name="Shape 501"/>
          <p:cNvSpPr/>
          <p:nvPr/>
        </p:nvSpPr>
        <p:spPr>
          <a:xfrm>
            <a:off x="2413087" y="3731723"/>
            <a:ext cx="1241500" cy="299562"/>
          </a:xfrm>
          <a:prstGeom prst="roundRect">
            <a:avLst>
              <a:gd name="adj" fmla="val 41808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sz="1050"/>
              <a:t>区块链上层应用</a:t>
            </a:r>
          </a:p>
        </p:txBody>
      </p:sp>
      <p:sp>
        <p:nvSpPr>
          <p:cNvPr id="502" name="Shape 502"/>
          <p:cNvSpPr/>
          <p:nvPr/>
        </p:nvSpPr>
        <p:spPr>
          <a:xfrm>
            <a:off x="3604132" y="3488377"/>
            <a:ext cx="1241501" cy="2876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sz="1050"/>
              <a:t>区块链底层系统</a:t>
            </a:r>
          </a:p>
        </p:txBody>
      </p:sp>
      <p:sp>
        <p:nvSpPr>
          <p:cNvPr id="503" name="Shape 503"/>
          <p:cNvSpPr/>
          <p:nvPr/>
        </p:nvSpPr>
        <p:spPr>
          <a:xfrm>
            <a:off x="3677170" y="4036125"/>
            <a:ext cx="1095425" cy="2876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sz="1050"/>
              <a:t>Web框架开发</a:t>
            </a:r>
          </a:p>
        </p:txBody>
      </p:sp>
      <p:sp>
        <p:nvSpPr>
          <p:cNvPr id="504" name="Shape 504"/>
          <p:cNvSpPr/>
          <p:nvPr/>
        </p:nvSpPr>
        <p:spPr>
          <a:xfrm>
            <a:off x="4944988" y="3482424"/>
            <a:ext cx="1095425" cy="2995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sz="1050"/>
              <a:t>高并发服务器</a:t>
            </a:r>
          </a:p>
        </p:txBody>
      </p:sp>
      <p:sp>
        <p:nvSpPr>
          <p:cNvPr id="505" name="Shape 505"/>
          <p:cNvSpPr/>
          <p:nvPr/>
        </p:nvSpPr>
        <p:spPr>
          <a:xfrm>
            <a:off x="4944988" y="4036125"/>
            <a:ext cx="1095425" cy="2876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sz="1050"/>
              <a:t>分布式</a:t>
            </a:r>
          </a:p>
        </p:txBody>
      </p:sp>
      <p:sp>
        <p:nvSpPr>
          <p:cNvPr id="506" name="Shape 506"/>
          <p:cNvSpPr/>
          <p:nvPr/>
        </p:nvSpPr>
        <p:spPr>
          <a:xfrm>
            <a:off x="5273228" y="1958151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主编程语言</a:t>
            </a:r>
          </a:p>
        </p:txBody>
      </p:sp>
      <p:sp>
        <p:nvSpPr>
          <p:cNvPr id="507" name="Shape 507"/>
          <p:cNvSpPr/>
          <p:nvPr/>
        </p:nvSpPr>
        <p:spPr>
          <a:xfrm>
            <a:off x="5301803" y="2533968"/>
            <a:ext cx="588621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知识体系</a:t>
            </a:r>
          </a:p>
        </p:txBody>
      </p:sp>
    </p:spTree>
    <p:extLst>
      <p:ext uri="{BB962C8B-B14F-4D97-AF65-F5344CB8AC3E}">
        <p14:creationId xmlns:p14="http://schemas.microsoft.com/office/powerpoint/2010/main" val="236701203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3744628" y="1100822"/>
            <a:ext cx="1782230" cy="52741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025"/>
              <a:t>培养人才方向</a:t>
            </a:r>
          </a:p>
        </p:txBody>
      </p:sp>
      <p:sp>
        <p:nvSpPr>
          <p:cNvPr id="562" name="Shape 562"/>
          <p:cNvSpPr/>
          <p:nvPr/>
        </p:nvSpPr>
        <p:spPr>
          <a:xfrm>
            <a:off x="2079410" y="2203563"/>
            <a:ext cx="2307066" cy="5274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025"/>
              <a:t>新技术Go语言开发</a:t>
            </a:r>
          </a:p>
        </p:txBody>
      </p:sp>
      <p:sp>
        <p:nvSpPr>
          <p:cNvPr id="563" name="Shape 563"/>
          <p:cNvSpPr/>
          <p:nvPr/>
        </p:nvSpPr>
        <p:spPr>
          <a:xfrm>
            <a:off x="4787527" y="2171284"/>
            <a:ext cx="2205467" cy="5274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025"/>
              <a:t>新领域区块链开发</a:t>
            </a:r>
          </a:p>
        </p:txBody>
      </p:sp>
      <p:sp>
        <p:nvSpPr>
          <p:cNvPr id="564" name="Shape 564"/>
          <p:cNvSpPr/>
          <p:nvPr/>
        </p:nvSpPr>
        <p:spPr>
          <a:xfrm>
            <a:off x="2452555" y="3159685"/>
            <a:ext cx="390143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275"/>
              <a:t>Web开发</a:t>
            </a:r>
          </a:p>
        </p:txBody>
      </p:sp>
      <p:sp>
        <p:nvSpPr>
          <p:cNvPr id="565" name="Shape 565"/>
          <p:cNvSpPr/>
          <p:nvPr/>
        </p:nvSpPr>
        <p:spPr>
          <a:xfrm>
            <a:off x="3037871" y="3159685"/>
            <a:ext cx="390144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275"/>
              <a:t>微服务</a:t>
            </a:r>
          </a:p>
        </p:txBody>
      </p:sp>
      <p:sp>
        <p:nvSpPr>
          <p:cNvPr id="566" name="Shape 566"/>
          <p:cNvSpPr/>
          <p:nvPr/>
        </p:nvSpPr>
        <p:spPr>
          <a:xfrm>
            <a:off x="3623189" y="3159685"/>
            <a:ext cx="390144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275"/>
              <a:t>分布式</a:t>
            </a:r>
          </a:p>
        </p:txBody>
      </p:sp>
      <p:sp>
        <p:nvSpPr>
          <p:cNvPr id="567" name="Shape 567"/>
          <p:cNvSpPr/>
          <p:nvPr/>
        </p:nvSpPr>
        <p:spPr>
          <a:xfrm>
            <a:off x="5070660" y="3159685"/>
            <a:ext cx="390143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ctr" defTabSz="43815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275"/>
              <a:t>密码学</a:t>
            </a:r>
          </a:p>
          <a:p>
            <a:pPr algn="ctr" defTabSz="43815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sz="1275"/>
              <a:t>安全</a:t>
            </a:r>
          </a:p>
        </p:txBody>
      </p:sp>
      <p:sp>
        <p:nvSpPr>
          <p:cNvPr id="568" name="Shape 568"/>
          <p:cNvSpPr/>
          <p:nvPr/>
        </p:nvSpPr>
        <p:spPr>
          <a:xfrm>
            <a:off x="5685980" y="3159685"/>
            <a:ext cx="390144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275"/>
              <a:t>区块链系统</a:t>
            </a:r>
          </a:p>
        </p:txBody>
      </p:sp>
      <p:sp>
        <p:nvSpPr>
          <p:cNvPr id="569" name="Shape 569"/>
          <p:cNvSpPr/>
          <p:nvPr/>
        </p:nvSpPr>
        <p:spPr>
          <a:xfrm>
            <a:off x="6301303" y="3159685"/>
            <a:ext cx="390143" cy="14175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275"/>
              <a:t>区块链应用</a:t>
            </a:r>
          </a:p>
        </p:txBody>
      </p:sp>
      <p:sp>
        <p:nvSpPr>
          <p:cNvPr id="570" name="Shape 570"/>
          <p:cNvSpPr/>
          <p:nvPr/>
        </p:nvSpPr>
        <p:spPr>
          <a:xfrm flipH="1">
            <a:off x="3897241" y="1788214"/>
            <a:ext cx="491379" cy="248900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1" name="Shape 571"/>
          <p:cNvSpPr/>
          <p:nvPr/>
        </p:nvSpPr>
        <p:spPr>
          <a:xfrm>
            <a:off x="4935201" y="1766756"/>
            <a:ext cx="528562" cy="297808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2" name="Shape 572"/>
          <p:cNvSpPr/>
          <p:nvPr/>
        </p:nvSpPr>
        <p:spPr>
          <a:xfrm flipH="1">
            <a:off x="2721777" y="2809372"/>
            <a:ext cx="397363" cy="267773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3" name="Shape 573"/>
          <p:cNvSpPr/>
          <p:nvPr/>
        </p:nvSpPr>
        <p:spPr>
          <a:xfrm>
            <a:off x="3297940" y="2822557"/>
            <a:ext cx="1" cy="245552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4" name="Shape 574"/>
          <p:cNvSpPr/>
          <p:nvPr/>
        </p:nvSpPr>
        <p:spPr>
          <a:xfrm>
            <a:off x="3585910" y="2809372"/>
            <a:ext cx="268755" cy="268754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5" name="Shape 575"/>
          <p:cNvSpPr/>
          <p:nvPr/>
        </p:nvSpPr>
        <p:spPr>
          <a:xfrm flipH="1">
            <a:off x="5314098" y="2809372"/>
            <a:ext cx="397363" cy="267773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6" name="Shape 576"/>
          <p:cNvSpPr/>
          <p:nvPr/>
        </p:nvSpPr>
        <p:spPr>
          <a:xfrm>
            <a:off x="5890260" y="2822557"/>
            <a:ext cx="1" cy="245552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  <p:sp>
        <p:nvSpPr>
          <p:cNvPr id="577" name="Shape 577"/>
          <p:cNvSpPr/>
          <p:nvPr/>
        </p:nvSpPr>
        <p:spPr>
          <a:xfrm>
            <a:off x="6178231" y="2809372"/>
            <a:ext cx="268754" cy="268754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 algn="ctr" defTabSz="43815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250"/>
          </a:p>
        </p:txBody>
      </p:sp>
    </p:spTree>
    <p:extLst>
      <p:ext uri="{BB962C8B-B14F-4D97-AF65-F5344CB8AC3E}">
        <p14:creationId xmlns:p14="http://schemas.microsoft.com/office/powerpoint/2010/main" val="231735739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831850" y="1877271"/>
            <a:ext cx="7848601" cy="561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 defTabSz="584200">
              <a:spcBef>
                <a:spcPts val="1200"/>
              </a:spcBef>
              <a:defRPr sz="4200" i="1">
                <a:solidFill>
                  <a:srgbClr val="5C86B9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150"/>
              <a:t>Go语言——区块链第一编程语言</a:t>
            </a:r>
          </a:p>
        </p:txBody>
      </p:sp>
      <p:sp>
        <p:nvSpPr>
          <p:cNvPr id="599" name="Shape 599"/>
          <p:cNvSpPr/>
          <p:nvPr/>
        </p:nvSpPr>
        <p:spPr>
          <a:xfrm>
            <a:off x="1441026" y="2665833"/>
            <a:ext cx="7848601" cy="503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584200">
              <a:spcBef>
                <a:spcPts val="3800"/>
              </a:spcBef>
              <a:defRPr sz="3700">
                <a:solidFill>
                  <a:srgbClr val="917EA7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775"/>
              <a:t>“培养 区块链开发 专项人才”</a:t>
            </a:r>
          </a:p>
        </p:txBody>
      </p:sp>
      <p:sp>
        <p:nvSpPr>
          <p:cNvPr id="600" name="Shape 600"/>
          <p:cNvSpPr/>
          <p:nvPr/>
        </p:nvSpPr>
        <p:spPr>
          <a:xfrm>
            <a:off x="3659875" y="846773"/>
            <a:ext cx="1790873" cy="380873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sz="1875"/>
              <a:t>Go语言与区块链</a:t>
            </a:r>
          </a:p>
        </p:txBody>
      </p:sp>
      <p:sp>
        <p:nvSpPr>
          <p:cNvPr id="601" name="Shape 601"/>
          <p:cNvSpPr/>
          <p:nvPr/>
        </p:nvSpPr>
        <p:spPr>
          <a:xfrm>
            <a:off x="1706594" y="4056697"/>
            <a:ext cx="4318809" cy="24820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怀揣IT梦想，去改变世界，来黑马程序员改变命运，给社会带来更大价值！</a:t>
            </a:r>
          </a:p>
        </p:txBody>
      </p:sp>
    </p:spTree>
    <p:extLst>
      <p:ext uri="{BB962C8B-B14F-4D97-AF65-F5344CB8AC3E}">
        <p14:creationId xmlns:p14="http://schemas.microsoft.com/office/powerpoint/2010/main" val="18925594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190" y="393428"/>
            <a:ext cx="1747110" cy="17506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 rot="10800000">
            <a:off x="3949187" y="1051560"/>
            <a:ext cx="952501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08" name="Shape 108"/>
          <p:cNvSpPr/>
          <p:nvPr/>
        </p:nvSpPr>
        <p:spPr>
          <a:xfrm>
            <a:off x="4214934" y="1374458"/>
            <a:ext cx="421006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r>
              <a:rPr sz="1013"/>
              <a:t>拒绝</a:t>
            </a:r>
          </a:p>
        </p:txBody>
      </p:sp>
      <p:sp>
        <p:nvSpPr>
          <p:cNvPr id="109" name="Shape 109"/>
          <p:cNvSpPr/>
          <p:nvPr/>
        </p:nvSpPr>
        <p:spPr>
          <a:xfrm>
            <a:off x="1978342" y="1862138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情窦初开的你</a:t>
            </a:r>
          </a:p>
        </p:txBody>
      </p:sp>
      <p:sp>
        <p:nvSpPr>
          <p:cNvPr id="110" name="Shape 110"/>
          <p:cNvSpPr/>
          <p:nvPr/>
        </p:nvSpPr>
        <p:spPr>
          <a:xfrm>
            <a:off x="5765726" y="1862138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无情的山治</a:t>
            </a:r>
          </a:p>
        </p:txBody>
      </p:sp>
      <p:pic>
        <p:nvPicPr>
          <p:cNvPr id="1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0312" y="866757"/>
            <a:ext cx="1726184" cy="97158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4231594" y="2331548"/>
            <a:ext cx="1641521" cy="609601"/>
          </a:xfrm>
          <a:prstGeom prst="wedgeEllipseCallout">
            <a:avLst>
              <a:gd name="adj1" fmla="val 67150"/>
              <a:gd name="adj2" fmla="val -71206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13"/>
          </a:p>
        </p:txBody>
      </p:sp>
      <p:sp>
        <p:nvSpPr>
          <p:cNvPr id="113" name="Shape 113"/>
          <p:cNvSpPr/>
          <p:nvPr/>
        </p:nvSpPr>
        <p:spPr>
          <a:xfrm>
            <a:off x="4436476" y="2482995"/>
            <a:ext cx="78258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我们分手吧~</a:t>
            </a:r>
          </a:p>
        </p:txBody>
      </p:sp>
      <p:sp>
        <p:nvSpPr>
          <p:cNvPr id="114" name="Shape 114"/>
          <p:cNvSpPr/>
          <p:nvPr/>
        </p:nvSpPr>
        <p:spPr>
          <a:xfrm>
            <a:off x="2536489" y="3126019"/>
            <a:ext cx="2582251" cy="609601"/>
          </a:xfrm>
          <a:prstGeom prst="wedgeEllipseCallout">
            <a:avLst>
              <a:gd name="adj1" fmla="val -42595"/>
              <a:gd name="adj2" fmla="val -85464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你不是说爱我一生一世吗？</a:t>
            </a:r>
          </a:p>
        </p:txBody>
      </p:sp>
      <p:sp>
        <p:nvSpPr>
          <p:cNvPr id="115" name="Shape 115"/>
          <p:cNvSpPr/>
          <p:nvPr/>
        </p:nvSpPr>
        <p:spPr>
          <a:xfrm>
            <a:off x="4330654" y="3885009"/>
            <a:ext cx="1641521" cy="609601"/>
          </a:xfrm>
          <a:prstGeom prst="wedgeEllipseCallout">
            <a:avLst>
              <a:gd name="adj1" fmla="val 51726"/>
              <a:gd name="adj2" fmla="val -74453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13"/>
          </a:p>
        </p:txBody>
      </p:sp>
      <p:sp>
        <p:nvSpPr>
          <p:cNvPr id="116" name="Shape 116"/>
          <p:cNvSpPr/>
          <p:nvPr/>
        </p:nvSpPr>
        <p:spPr>
          <a:xfrm>
            <a:off x="4535537" y="4036456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谁听到了！</a:t>
            </a:r>
          </a:p>
        </p:txBody>
      </p:sp>
      <p:sp>
        <p:nvSpPr>
          <p:cNvPr id="117" name="Shape 117"/>
          <p:cNvSpPr/>
          <p:nvPr/>
        </p:nvSpPr>
        <p:spPr>
          <a:xfrm>
            <a:off x="6587489" y="4314765"/>
            <a:ext cx="1177172" cy="424875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1013"/>
              <a:t>信息不公正！</a:t>
            </a:r>
          </a:p>
        </p:txBody>
      </p:sp>
    </p:spTree>
    <p:extLst>
      <p:ext uri="{BB962C8B-B14F-4D97-AF65-F5344CB8AC3E}">
        <p14:creationId xmlns:p14="http://schemas.microsoft.com/office/powerpoint/2010/main" val="15174030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184169" y="536257"/>
            <a:ext cx="4775664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4400"/>
            </a:lvl1pPr>
          </a:lstStyle>
          <a:p>
            <a:r>
              <a:rPr sz="3300"/>
              <a:t>“中心化” 解决 “信息公正”</a:t>
            </a:r>
          </a:p>
        </p:txBody>
      </p:sp>
      <p:pic>
        <p:nvPicPr>
          <p:cNvPr id="1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350" y="2709908"/>
            <a:ext cx="1747110" cy="175060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2054542" y="4082392"/>
            <a:ext cx="848307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情窦初开的你</a:t>
            </a:r>
          </a:p>
        </p:txBody>
      </p:sp>
      <p:sp>
        <p:nvSpPr>
          <p:cNvPr id="122" name="Shape 122"/>
          <p:cNvSpPr/>
          <p:nvPr/>
        </p:nvSpPr>
        <p:spPr>
          <a:xfrm>
            <a:off x="5910506" y="409479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无情的山治</a:t>
            </a:r>
          </a:p>
        </p:txBody>
      </p:sp>
      <p:pic>
        <p:nvPicPr>
          <p:cNvPr id="1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5092" y="3099417"/>
            <a:ext cx="1726184" cy="9715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4275772" y="2418397"/>
            <a:ext cx="45877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证明人</a:t>
            </a:r>
          </a:p>
        </p:txBody>
      </p:sp>
      <p:pic>
        <p:nvPicPr>
          <p:cNvPr id="1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6969" y="1255658"/>
            <a:ext cx="1310063" cy="110246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 rot="10800000">
            <a:off x="3628517" y="3108960"/>
            <a:ext cx="1632878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27" name="Shape 127"/>
          <p:cNvSpPr/>
          <p:nvPr/>
        </p:nvSpPr>
        <p:spPr>
          <a:xfrm>
            <a:off x="3805828" y="3431857"/>
            <a:ext cx="108715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“我爱你一生一世”</a:t>
            </a:r>
          </a:p>
        </p:txBody>
      </p:sp>
      <p:sp>
        <p:nvSpPr>
          <p:cNvPr id="128" name="Shape 128"/>
          <p:cNvSpPr/>
          <p:nvPr/>
        </p:nvSpPr>
        <p:spPr>
          <a:xfrm flipH="1" flipV="1">
            <a:off x="5116830" y="2103120"/>
            <a:ext cx="1026677" cy="6511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29" name="Shape 129"/>
          <p:cNvSpPr/>
          <p:nvPr/>
        </p:nvSpPr>
        <p:spPr>
          <a:xfrm>
            <a:off x="5447938" y="2102167"/>
            <a:ext cx="108715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“我爱你一生一世”</a:t>
            </a:r>
          </a:p>
        </p:txBody>
      </p:sp>
      <p:sp>
        <p:nvSpPr>
          <p:cNvPr id="130" name="Shape 130"/>
          <p:cNvSpPr/>
          <p:nvPr/>
        </p:nvSpPr>
        <p:spPr>
          <a:xfrm flipV="1">
            <a:off x="3007221" y="2097779"/>
            <a:ext cx="1019949" cy="6621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31" name="Shape 131"/>
          <p:cNvSpPr/>
          <p:nvPr/>
        </p:nvSpPr>
        <p:spPr>
          <a:xfrm>
            <a:off x="2106568" y="2022157"/>
            <a:ext cx="1216998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“我愿意和你在一起”</a:t>
            </a:r>
          </a:p>
        </p:txBody>
      </p:sp>
    </p:spTree>
    <p:extLst>
      <p:ext uri="{BB962C8B-B14F-4D97-AF65-F5344CB8AC3E}">
        <p14:creationId xmlns:p14="http://schemas.microsoft.com/office/powerpoint/2010/main" val="36913046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2742094" y="2385060"/>
            <a:ext cx="3528528" cy="34624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sz="1650"/>
              <a:t>“中心化” 解决 “信息公正” 并不安全。</a:t>
            </a:r>
          </a:p>
        </p:txBody>
      </p:sp>
    </p:spTree>
    <p:extLst>
      <p:ext uri="{BB962C8B-B14F-4D97-AF65-F5344CB8AC3E}">
        <p14:creationId xmlns:p14="http://schemas.microsoft.com/office/powerpoint/2010/main" val="960040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972572" y="536257"/>
            <a:ext cx="5198857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4400"/>
            </a:pPr>
            <a:r>
              <a:rPr sz="3300"/>
              <a:t>“</a:t>
            </a:r>
            <a:r>
              <a:rPr sz="3300">
                <a:solidFill>
                  <a:srgbClr val="FF2600"/>
                </a:solidFill>
              </a:rPr>
              <a:t>去</a:t>
            </a:r>
            <a:r>
              <a:rPr sz="3300"/>
              <a:t>中心化” 解决 “信息公正”</a:t>
            </a: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9037" y="1117328"/>
            <a:ext cx="1747110" cy="17506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2254915" y="250221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情场老油条</a:t>
            </a:r>
          </a:p>
        </p:txBody>
      </p:sp>
      <p:sp>
        <p:nvSpPr>
          <p:cNvPr id="138" name="Shape 138"/>
          <p:cNvSpPr/>
          <p:nvPr/>
        </p:nvSpPr>
        <p:spPr>
          <a:xfrm>
            <a:off x="5964193" y="2502217"/>
            <a:ext cx="718464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无情的山治</a:t>
            </a:r>
          </a:p>
        </p:txBody>
      </p:sp>
      <p:pic>
        <p:nvPicPr>
          <p:cNvPr id="1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8779" y="1506837"/>
            <a:ext cx="1726184" cy="9715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 rot="10800000">
            <a:off x="3682204" y="1516380"/>
            <a:ext cx="1632879" cy="9525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endParaRPr sz="1013"/>
          </a:p>
        </p:txBody>
      </p:sp>
      <p:sp>
        <p:nvSpPr>
          <p:cNvPr id="141" name="Shape 141"/>
          <p:cNvSpPr/>
          <p:nvPr/>
        </p:nvSpPr>
        <p:spPr>
          <a:xfrm>
            <a:off x="3859515" y="1839277"/>
            <a:ext cx="1087155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“我爱你一生一世”</a:t>
            </a: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8185" y="3164205"/>
            <a:ext cx="862621" cy="659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9858" y="3167222"/>
            <a:ext cx="1029805" cy="77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16367" y="3171067"/>
            <a:ext cx="1071092" cy="764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24165" y="3145982"/>
            <a:ext cx="1301651" cy="8148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869227" y="2851905"/>
            <a:ext cx="1" cy="3067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47" name="Shape 147"/>
          <p:cNvSpPr/>
          <p:nvPr/>
        </p:nvSpPr>
        <p:spPr>
          <a:xfrm>
            <a:off x="3055918" y="2851904"/>
            <a:ext cx="708303" cy="3149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48" name="Shape 148"/>
          <p:cNvSpPr/>
          <p:nvPr/>
        </p:nvSpPr>
        <p:spPr>
          <a:xfrm>
            <a:off x="3402628" y="2798576"/>
            <a:ext cx="1456133" cy="27128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sp>
        <p:nvSpPr>
          <p:cNvPr id="149" name="Shape 149"/>
          <p:cNvSpPr/>
          <p:nvPr/>
        </p:nvSpPr>
        <p:spPr>
          <a:xfrm>
            <a:off x="3543598" y="2685353"/>
            <a:ext cx="2507544" cy="38719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13"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20703" y="3934332"/>
            <a:ext cx="1972352" cy="81483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5626418" y="4297875"/>
            <a:ext cx="1367680" cy="24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013"/>
              <a:t>所有人都是你的证人！</a:t>
            </a:r>
          </a:p>
        </p:txBody>
      </p:sp>
    </p:spTree>
    <p:extLst>
      <p:ext uri="{BB962C8B-B14F-4D97-AF65-F5344CB8AC3E}">
        <p14:creationId xmlns:p14="http://schemas.microsoft.com/office/powerpoint/2010/main" val="29707089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791</Words>
  <Application>Microsoft Office PowerPoint</Application>
  <PresentationFormat>全屏显示(16:9)</PresentationFormat>
  <Paragraphs>344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Baskerville</vt:lpstr>
      <vt:lpstr>Didot</vt:lpstr>
      <vt:lpstr>KaiTi</vt:lpstr>
      <vt:lpstr>Palatino</vt:lpstr>
      <vt:lpstr>宋体</vt:lpstr>
      <vt:lpstr>Arial</vt:lpstr>
      <vt:lpstr>Calibri</vt:lpstr>
      <vt:lpstr>Calibri Light</vt:lpstr>
      <vt:lpstr>Times New Roman</vt:lpstr>
      <vt:lpstr>Office 主题</vt:lpstr>
      <vt:lpstr>区块链与Go语言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两个主流区块链底层系统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wangchengwei324@126.com</cp:lastModifiedBy>
  <cp:revision>8</cp:revision>
  <dcterms:created xsi:type="dcterms:W3CDTF">2017-11-28T02:46:00Z</dcterms:created>
  <dcterms:modified xsi:type="dcterms:W3CDTF">2018-05-21T17:12:40Z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